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wmf" ContentType="image/x-wmf"/>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7"/>
  </p:notesMasterIdLst>
  <p:sldIdLst>
    <p:sldId id="315" r:id="rId2"/>
    <p:sldId id="551" r:id="rId3"/>
    <p:sldId id="561" r:id="rId4"/>
    <p:sldId id="583" r:id="rId5"/>
    <p:sldId id="584" r:id="rId6"/>
    <p:sldId id="619" r:id="rId7"/>
    <p:sldId id="591" r:id="rId8"/>
    <p:sldId id="587" r:id="rId9"/>
    <p:sldId id="609" r:id="rId10"/>
    <p:sldId id="610" r:id="rId11"/>
    <p:sldId id="592" r:id="rId12"/>
    <p:sldId id="593" r:id="rId13"/>
    <p:sldId id="586" r:id="rId14"/>
    <p:sldId id="594" r:id="rId15"/>
    <p:sldId id="618" r:id="rId16"/>
    <p:sldId id="611" r:id="rId17"/>
    <p:sldId id="612" r:id="rId18"/>
    <p:sldId id="613" r:id="rId19"/>
    <p:sldId id="614" r:id="rId20"/>
    <p:sldId id="615" r:id="rId21"/>
    <p:sldId id="616" r:id="rId22"/>
    <p:sldId id="617" r:id="rId23"/>
    <p:sldId id="620" r:id="rId24"/>
    <p:sldId id="603" r:id="rId25"/>
    <p:sldId id="602" r:id="rId26"/>
  </p:sldIdLst>
  <p:sldSz cx="9144000" cy="6858000" type="screen4x3"/>
  <p:notesSz cx="7077075" cy="9051925"/>
  <p:defaultTextStyle>
    <a:defPPr>
      <a:defRPr lang="en-US"/>
    </a:defPPr>
    <a:lvl1pPr algn="l" rtl="0" eaLnBrk="0" fontAlgn="base" hangingPunct="0">
      <a:spcBef>
        <a:spcPct val="0"/>
      </a:spcBef>
      <a:spcAft>
        <a:spcPct val="0"/>
      </a:spcAft>
      <a:defRPr sz="1600" kern="1200">
        <a:solidFill>
          <a:schemeClr val="tx1"/>
        </a:solidFill>
        <a:latin typeface="Arial"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itchFamily="34" charset="0"/>
        <a:ea typeface="+mn-ea"/>
        <a:cs typeface="+mn-cs"/>
      </a:defRPr>
    </a:lvl5pPr>
    <a:lvl6pPr marL="2286000" algn="l" defTabSz="914400" rtl="0" eaLnBrk="1" latinLnBrk="0" hangingPunct="1">
      <a:defRPr sz="1600" kern="1200">
        <a:solidFill>
          <a:schemeClr val="tx1"/>
        </a:solidFill>
        <a:latin typeface="Arial" pitchFamily="34" charset="0"/>
        <a:ea typeface="+mn-ea"/>
        <a:cs typeface="+mn-cs"/>
      </a:defRPr>
    </a:lvl6pPr>
    <a:lvl7pPr marL="2743200" algn="l" defTabSz="914400" rtl="0" eaLnBrk="1" latinLnBrk="0" hangingPunct="1">
      <a:defRPr sz="1600" kern="1200">
        <a:solidFill>
          <a:schemeClr val="tx1"/>
        </a:solidFill>
        <a:latin typeface="Arial" pitchFamily="34" charset="0"/>
        <a:ea typeface="+mn-ea"/>
        <a:cs typeface="+mn-cs"/>
      </a:defRPr>
    </a:lvl7pPr>
    <a:lvl8pPr marL="3200400" algn="l" defTabSz="914400" rtl="0" eaLnBrk="1" latinLnBrk="0" hangingPunct="1">
      <a:defRPr sz="1600" kern="1200">
        <a:solidFill>
          <a:schemeClr val="tx1"/>
        </a:solidFill>
        <a:latin typeface="Arial" pitchFamily="34" charset="0"/>
        <a:ea typeface="+mn-ea"/>
        <a:cs typeface="+mn-cs"/>
      </a:defRPr>
    </a:lvl8pPr>
    <a:lvl9pPr marL="3657600" algn="l" defTabSz="914400" rtl="0" eaLnBrk="1" latinLnBrk="0" hangingPunct="1">
      <a:defRPr sz="16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A747"/>
    <a:srgbClr val="FCD69E"/>
    <a:srgbClr val="800080"/>
    <a:srgbClr val="99CCFF"/>
    <a:srgbClr val="B7BF4D"/>
    <a:srgbClr val="52322C"/>
    <a:srgbClr val="621C21"/>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0016" autoAdjust="0"/>
    <p:restoredTop sz="86391" autoAdjust="0"/>
  </p:normalViewPr>
  <p:slideViewPr>
    <p:cSldViewPr snapToGrid="0">
      <p:cViewPr varScale="1">
        <p:scale>
          <a:sx n="94" d="100"/>
          <a:sy n="94" d="100"/>
        </p:scale>
        <p:origin x="-306" y="-108"/>
      </p:cViewPr>
      <p:guideLst>
        <p:guide orient="horz" pos="2139"/>
        <p:guide pos="2880"/>
      </p:guideLst>
    </p:cSldViewPr>
  </p:slideViewPr>
  <p:outlineViewPr>
    <p:cViewPr>
      <p:scale>
        <a:sx n="33" d="100"/>
        <a:sy n="33" d="100"/>
      </p:scale>
      <p:origin x="0" y="252"/>
    </p:cViewPr>
  </p:outlineViewPr>
  <p:notesTextViewPr>
    <p:cViewPr>
      <p:scale>
        <a:sx n="100" d="100"/>
        <a:sy n="100" d="100"/>
      </p:scale>
      <p:origin x="0" y="0"/>
    </p:cViewPr>
  </p:notesTextViewPr>
  <p:sorterViewPr>
    <p:cViewPr>
      <p:scale>
        <a:sx n="100" d="100"/>
        <a:sy n="100" d="100"/>
      </p:scale>
      <p:origin x="0" y="918"/>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image" Target="../media/image25.wmf"/><Relationship Id="rId5" Type="http://schemas.openxmlformats.org/officeDocument/2006/relationships/image" Target="../media/image29.png"/><Relationship Id="rId4"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0930" name="Rectangle 2"/>
          <p:cNvSpPr>
            <a:spLocks noGrp="1" noChangeArrowheads="1"/>
          </p:cNvSpPr>
          <p:nvPr>
            <p:ph type="hdr" sz="quarter"/>
          </p:nvPr>
        </p:nvSpPr>
        <p:spPr bwMode="auto">
          <a:xfrm>
            <a:off x="0" y="0"/>
            <a:ext cx="3067050" cy="452438"/>
          </a:xfrm>
          <a:prstGeom prst="rect">
            <a:avLst/>
          </a:prstGeom>
          <a:noFill/>
          <a:ln w="9525">
            <a:noFill/>
            <a:miter lim="800000"/>
            <a:headEnd/>
            <a:tailEnd/>
          </a:ln>
        </p:spPr>
        <p:txBody>
          <a:bodyPr vert="horz" wrap="square" lIns="92157" tIns="46079" rIns="92157" bIns="46079" numCol="1" anchor="t" anchorCtr="0" compatLnSpc="1">
            <a:prstTxWarp prst="textNoShape">
              <a:avLst/>
            </a:prstTxWarp>
          </a:bodyPr>
          <a:lstStyle>
            <a:lvl1pPr defTabSz="922338" eaLnBrk="1" hangingPunct="1">
              <a:defRPr sz="1200">
                <a:latin typeface="Arial" charset="0"/>
              </a:defRPr>
            </a:lvl1pPr>
          </a:lstStyle>
          <a:p>
            <a:pPr>
              <a:defRPr/>
            </a:pPr>
            <a:endParaRPr lang="en-US"/>
          </a:p>
        </p:txBody>
      </p:sp>
      <p:sp>
        <p:nvSpPr>
          <p:cNvPr id="380931" name="Rectangle 3"/>
          <p:cNvSpPr>
            <a:spLocks noGrp="1" noChangeArrowheads="1"/>
          </p:cNvSpPr>
          <p:nvPr>
            <p:ph type="dt" idx="1"/>
          </p:nvPr>
        </p:nvSpPr>
        <p:spPr bwMode="auto">
          <a:xfrm>
            <a:off x="4008438" y="0"/>
            <a:ext cx="3067050" cy="452438"/>
          </a:xfrm>
          <a:prstGeom prst="rect">
            <a:avLst/>
          </a:prstGeom>
          <a:noFill/>
          <a:ln w="9525">
            <a:noFill/>
            <a:miter lim="800000"/>
            <a:headEnd/>
            <a:tailEnd/>
          </a:ln>
        </p:spPr>
        <p:txBody>
          <a:bodyPr vert="horz" wrap="square" lIns="92157" tIns="46079" rIns="92157" bIns="46079" numCol="1" anchor="t" anchorCtr="0" compatLnSpc="1">
            <a:prstTxWarp prst="textNoShape">
              <a:avLst/>
            </a:prstTxWarp>
          </a:bodyPr>
          <a:lstStyle>
            <a:lvl1pPr algn="r" defTabSz="922338" eaLnBrk="1" hangingPunct="1">
              <a:defRPr sz="1200">
                <a:latin typeface="Arial" charset="0"/>
              </a:defRPr>
            </a:lvl1pPr>
          </a:lstStyle>
          <a:p>
            <a:pPr>
              <a:defRPr/>
            </a:pPr>
            <a:endParaRPr lang="en-US"/>
          </a:p>
        </p:txBody>
      </p:sp>
      <p:sp>
        <p:nvSpPr>
          <p:cNvPr id="27652" name="Rectangle 4"/>
          <p:cNvSpPr>
            <a:spLocks noGrp="1" noRot="1" noChangeAspect="1" noChangeArrowheads="1" noTextEdit="1"/>
          </p:cNvSpPr>
          <p:nvPr>
            <p:ph type="sldImg" idx="2"/>
          </p:nvPr>
        </p:nvSpPr>
        <p:spPr bwMode="auto">
          <a:xfrm>
            <a:off x="1274763" y="679450"/>
            <a:ext cx="4527550" cy="3394075"/>
          </a:xfrm>
          <a:prstGeom prst="rect">
            <a:avLst/>
          </a:prstGeom>
          <a:noFill/>
          <a:ln w="9525">
            <a:solidFill>
              <a:srgbClr val="000000"/>
            </a:solidFill>
            <a:miter lim="800000"/>
            <a:headEnd/>
            <a:tailEnd/>
          </a:ln>
        </p:spPr>
      </p:sp>
      <p:sp>
        <p:nvSpPr>
          <p:cNvPr id="380933" name="Rectangle 5"/>
          <p:cNvSpPr>
            <a:spLocks noGrp="1" noChangeArrowheads="1"/>
          </p:cNvSpPr>
          <p:nvPr>
            <p:ph type="body" sz="quarter" idx="3"/>
          </p:nvPr>
        </p:nvSpPr>
        <p:spPr bwMode="auto">
          <a:xfrm>
            <a:off x="708025" y="4300538"/>
            <a:ext cx="5661025" cy="4071937"/>
          </a:xfrm>
          <a:prstGeom prst="rect">
            <a:avLst/>
          </a:prstGeom>
          <a:noFill/>
          <a:ln w="9525">
            <a:noFill/>
            <a:miter lim="800000"/>
            <a:headEnd/>
            <a:tailEnd/>
          </a:ln>
        </p:spPr>
        <p:txBody>
          <a:bodyPr vert="horz" wrap="square" lIns="92157" tIns="46079" rIns="92157" bIns="4607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80934" name="Rectangle 6"/>
          <p:cNvSpPr>
            <a:spLocks noGrp="1" noChangeArrowheads="1"/>
          </p:cNvSpPr>
          <p:nvPr>
            <p:ph type="ftr" sz="quarter" idx="4"/>
          </p:nvPr>
        </p:nvSpPr>
        <p:spPr bwMode="auto">
          <a:xfrm>
            <a:off x="0" y="8597900"/>
            <a:ext cx="3067050" cy="452438"/>
          </a:xfrm>
          <a:prstGeom prst="rect">
            <a:avLst/>
          </a:prstGeom>
          <a:noFill/>
          <a:ln w="9525">
            <a:noFill/>
            <a:miter lim="800000"/>
            <a:headEnd/>
            <a:tailEnd/>
          </a:ln>
        </p:spPr>
        <p:txBody>
          <a:bodyPr vert="horz" wrap="square" lIns="92157" tIns="46079" rIns="92157" bIns="46079" numCol="1" anchor="b" anchorCtr="0" compatLnSpc="1">
            <a:prstTxWarp prst="textNoShape">
              <a:avLst/>
            </a:prstTxWarp>
          </a:bodyPr>
          <a:lstStyle>
            <a:lvl1pPr defTabSz="922338" eaLnBrk="1" hangingPunct="1">
              <a:defRPr sz="1200">
                <a:latin typeface="Arial" charset="0"/>
              </a:defRPr>
            </a:lvl1pPr>
          </a:lstStyle>
          <a:p>
            <a:pPr>
              <a:defRPr/>
            </a:pPr>
            <a:endParaRPr lang="en-US"/>
          </a:p>
        </p:txBody>
      </p:sp>
      <p:sp>
        <p:nvSpPr>
          <p:cNvPr id="380935" name="Rectangle 7"/>
          <p:cNvSpPr>
            <a:spLocks noGrp="1" noChangeArrowheads="1"/>
          </p:cNvSpPr>
          <p:nvPr>
            <p:ph type="sldNum" sz="quarter" idx="5"/>
          </p:nvPr>
        </p:nvSpPr>
        <p:spPr bwMode="auto">
          <a:xfrm>
            <a:off x="4008438" y="8597900"/>
            <a:ext cx="3067050" cy="452438"/>
          </a:xfrm>
          <a:prstGeom prst="rect">
            <a:avLst/>
          </a:prstGeom>
          <a:noFill/>
          <a:ln w="9525">
            <a:noFill/>
            <a:miter lim="800000"/>
            <a:headEnd/>
            <a:tailEnd/>
          </a:ln>
        </p:spPr>
        <p:txBody>
          <a:bodyPr vert="horz" wrap="square" lIns="92157" tIns="46079" rIns="92157" bIns="46079" numCol="1" anchor="b" anchorCtr="0" compatLnSpc="1">
            <a:prstTxWarp prst="textNoShape">
              <a:avLst/>
            </a:prstTxWarp>
          </a:bodyPr>
          <a:lstStyle>
            <a:lvl1pPr algn="r" defTabSz="922338" eaLnBrk="1" hangingPunct="1">
              <a:defRPr sz="1200">
                <a:latin typeface="Arial" charset="0"/>
              </a:defRPr>
            </a:lvl1pPr>
          </a:lstStyle>
          <a:p>
            <a:pPr>
              <a:defRPr/>
            </a:pPr>
            <a:fld id="{15911701-8AB6-4201-9245-F9D25457370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276350" y="679450"/>
            <a:ext cx="4524375" cy="3394075"/>
          </a:xfrm>
          <a:ln/>
        </p:spPr>
      </p:sp>
      <p:sp>
        <p:nvSpPr>
          <p:cNvPr id="2867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276350" y="679450"/>
            <a:ext cx="4524375" cy="3394075"/>
          </a:xfrm>
          <a:ln/>
        </p:spPr>
      </p:sp>
      <p:sp>
        <p:nvSpPr>
          <p:cNvPr id="35843"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1276350" y="679450"/>
            <a:ext cx="4524375" cy="3394075"/>
          </a:xfrm>
          <a:ln/>
        </p:spPr>
      </p:sp>
      <p:sp>
        <p:nvSpPr>
          <p:cNvPr id="36867"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276350" y="679450"/>
            <a:ext cx="4524375" cy="3394075"/>
          </a:xfrm>
          <a:ln/>
        </p:spPr>
      </p:sp>
      <p:sp>
        <p:nvSpPr>
          <p:cNvPr id="3789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1276350" y="679450"/>
            <a:ext cx="4524375" cy="3394075"/>
          </a:xfrm>
          <a:ln/>
        </p:spPr>
      </p:sp>
      <p:sp>
        <p:nvSpPr>
          <p:cNvPr id="3891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291C397-DC78-4761-8CFD-32DCBD15E936}" type="slidenum">
              <a:rPr lang="en-US" smtClean="0">
                <a:latin typeface="Arial" pitchFamily="34" charset="0"/>
              </a:rPr>
              <a:pPr/>
              <a:t>15</a:t>
            </a:fld>
            <a:endParaRPr lang="en-US" smtClean="0">
              <a:latin typeface="Arial" pitchFamily="34" charset="0"/>
            </a:endParaRPr>
          </a:p>
        </p:txBody>
      </p:sp>
      <p:sp>
        <p:nvSpPr>
          <p:cNvPr id="30723" name="Rectangle 7"/>
          <p:cNvSpPr txBox="1">
            <a:spLocks noGrp="1" noChangeArrowheads="1"/>
          </p:cNvSpPr>
          <p:nvPr/>
        </p:nvSpPr>
        <p:spPr bwMode="auto">
          <a:xfrm>
            <a:off x="4008500" y="8598431"/>
            <a:ext cx="3067040" cy="451998"/>
          </a:xfrm>
          <a:prstGeom prst="rect">
            <a:avLst/>
          </a:prstGeom>
          <a:noFill/>
          <a:ln w="9525">
            <a:noFill/>
            <a:miter lim="800000"/>
            <a:headEnd/>
            <a:tailEnd/>
          </a:ln>
        </p:spPr>
        <p:txBody>
          <a:bodyPr lIns="92157" tIns="46079" rIns="92157" bIns="46079" anchor="b"/>
          <a:lstStyle/>
          <a:p>
            <a:pPr algn="r" defTabSz="921736" eaLnBrk="1" hangingPunct="1"/>
            <a:fld id="{5774A694-8C87-4F36-AED9-78A774BBCE7D}" type="slidenum">
              <a:rPr lang="en-US" sz="1200"/>
              <a:pPr algn="r" defTabSz="921736" eaLnBrk="1" hangingPunct="1"/>
              <a:t>15</a:t>
            </a:fld>
            <a:endParaRPr lang="en-US" sz="1200" dirty="0"/>
          </a:p>
        </p:txBody>
      </p:sp>
      <p:sp>
        <p:nvSpPr>
          <p:cNvPr id="30724" name="Rectangle 2"/>
          <p:cNvSpPr>
            <a:spLocks noGrp="1" noRot="1" noChangeAspect="1" noChangeArrowheads="1" noTextEdit="1"/>
          </p:cNvSpPr>
          <p:nvPr>
            <p:ph type="sldImg"/>
          </p:nvPr>
        </p:nvSpPr>
        <p:spPr>
          <a:xfrm>
            <a:off x="1276350" y="679450"/>
            <a:ext cx="4524375" cy="3394075"/>
          </a:xfrm>
          <a:ln/>
        </p:spPr>
      </p:sp>
      <p:sp>
        <p:nvSpPr>
          <p:cNvPr id="3072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4008438" y="8597900"/>
            <a:ext cx="3067050" cy="452438"/>
          </a:xfrm>
          <a:prstGeom prst="rect">
            <a:avLst/>
          </a:prstGeom>
          <a:noFill/>
          <a:ln w="9525">
            <a:noFill/>
            <a:miter lim="800000"/>
            <a:headEnd/>
            <a:tailEnd/>
          </a:ln>
        </p:spPr>
        <p:txBody>
          <a:bodyPr lIns="92879" tIns="46440" rIns="92879" bIns="46440" anchor="b"/>
          <a:lstStyle/>
          <a:p>
            <a:pPr algn="r" defTabSz="928688" eaLnBrk="1" hangingPunct="1"/>
            <a:fld id="{98FB973C-9AE1-43E4-BC28-1D9A6E148E9D}" type="slidenum">
              <a:rPr lang="en-US" sz="1200"/>
              <a:pPr algn="r" defTabSz="928688" eaLnBrk="1" hangingPunct="1"/>
              <a:t>16</a:t>
            </a:fld>
            <a:endParaRPr lang="en-US" sz="1200"/>
          </a:p>
        </p:txBody>
      </p:sp>
      <p:sp>
        <p:nvSpPr>
          <p:cNvPr id="44035" name="Rectangle 2"/>
          <p:cNvSpPr>
            <a:spLocks noGrp="1" noRot="1" noChangeAspect="1" noChangeArrowheads="1" noTextEdit="1"/>
          </p:cNvSpPr>
          <p:nvPr>
            <p:ph type="sldImg"/>
          </p:nvPr>
        </p:nvSpPr>
        <p:spPr>
          <a:xfrm>
            <a:off x="1276350" y="679450"/>
            <a:ext cx="4524375" cy="3394075"/>
          </a:xfrm>
          <a:ln/>
        </p:spPr>
      </p:sp>
      <p:sp>
        <p:nvSpPr>
          <p:cNvPr id="44036" name="Rectangle 3"/>
          <p:cNvSpPr>
            <a:spLocks noGrp="1" noChangeArrowheads="1"/>
          </p:cNvSpPr>
          <p:nvPr>
            <p:ph type="body" idx="1"/>
          </p:nvPr>
        </p:nvSpPr>
        <p:spPr>
          <a:xfrm>
            <a:off x="708025" y="4302125"/>
            <a:ext cx="5661025" cy="4070350"/>
          </a:xfrm>
          <a:noFill/>
          <a:ln/>
        </p:spPr>
        <p:txBody>
          <a:bodyPr lIns="92879" tIns="46440" rIns="92879" bIns="46440"/>
          <a:lstStyle/>
          <a:p>
            <a:pPr eaLnBrk="1" hangingPunct="1"/>
            <a:r>
              <a:rPr lang="en-US" smtClean="0">
                <a:latin typeface="Arial" pitchFamily="34" charset="0"/>
              </a:rPr>
              <a:t>Here is how the Vcollab solution fits into the CAE ecosystem. Data from different simulation domains can be converted into one common CAX format. </a:t>
            </a:r>
          </a:p>
          <a:p>
            <a:pPr eaLnBrk="1" hangingPunct="1"/>
            <a:endParaRPr lang="en-US" smtClean="0">
              <a:latin typeface="Arial" pitchFamily="34" charset="0"/>
            </a:endParaRPr>
          </a:p>
          <a:p>
            <a:pPr eaLnBrk="1" hangingPunct="1"/>
            <a:r>
              <a:rPr lang="en-US" smtClean="0">
                <a:latin typeface="Arial" pitchFamily="34" charset="0"/>
              </a:rPr>
              <a:t>As you see, CAX is the center of the solution architecture. VMoveCAE is the translator that generates CAX from many popular CAE software. </a:t>
            </a:r>
          </a:p>
          <a:p>
            <a:pPr eaLnBrk="1" hangingPunct="1"/>
            <a:endParaRPr lang="en-US" smtClean="0">
              <a:latin typeface="Arial" pitchFamily="34" charset="0"/>
            </a:endParaRPr>
          </a:p>
          <a:p>
            <a:pPr eaLnBrk="1" hangingPunct="1"/>
            <a:r>
              <a:rPr lang="en-US" smtClean="0">
                <a:latin typeface="Arial" pitchFamily="34" charset="0"/>
              </a:rPr>
              <a:t>There are three options to select from that enable you to visualize CAX files.</a:t>
            </a:r>
          </a:p>
          <a:p>
            <a:pPr eaLnBrk="1" hangingPunct="1"/>
            <a:endParaRPr lang="en-US" smtClean="0">
              <a:latin typeface="Arial" pitchFamily="34" charset="0"/>
            </a:endParaRPr>
          </a:p>
          <a:p>
            <a:pPr eaLnBrk="1" hangingPunct="1"/>
            <a:r>
              <a:rPr lang="en-US" smtClean="0">
                <a:latin typeface="Arial" pitchFamily="34" charset="0"/>
              </a:rPr>
              <a:t>VCollab Presenter Lite is the freely downloadable viewer for the desktop.  Vcollab Presenter Lite is like the Adobe Acrobat Reader. It’s a free download, so anyone can get what they need to view your CAX files. Once installed, all users have to do is double click on a CAX file and it opens in VCollab Presenter Lite. It’s that simple. </a:t>
            </a:r>
          </a:p>
          <a:p>
            <a:pPr eaLnBrk="1" hangingPunct="1"/>
            <a:endParaRPr lang="en-US" smtClean="0">
              <a:latin typeface="Arial" pitchFamily="34" charset="0"/>
            </a:endParaRPr>
          </a:p>
          <a:p>
            <a:pPr eaLnBrk="1" hangingPunct="1"/>
            <a:r>
              <a:rPr lang="en-US" smtClean="0">
                <a:latin typeface="Arial" pitchFamily="34" charset="0"/>
              </a:rPr>
              <a:t>Vcollab Presenter can also be purchased to add additional post-processing features for decision support such as data probing, changing legend scales, finding hot spots, vector plotting, and integration with Microsoft Office tools. It’s easy to use, easy to deploy by IT and would be an essential tool for everyone to view and understand the CAE data.</a:t>
            </a:r>
          </a:p>
          <a:p>
            <a:pPr eaLnBrk="1" hangingPunct="1"/>
            <a:endParaRPr lang="en-US" smtClean="0">
              <a:latin typeface="Arial" pitchFamily="34" charset="0"/>
            </a:endParaRPr>
          </a:p>
          <a:p>
            <a:pPr eaLnBrk="1" hangingPunct="1"/>
            <a:r>
              <a:rPr lang="en-US" smtClean="0">
                <a:latin typeface="Arial" pitchFamily="34" charset="0"/>
              </a:rPr>
              <a:t>VCollab Pro is the tool created for content authors like analysts. Using Vcollab Pro, one can edit and create specific views or 3D slides of the model that they like to share/present. Vcollab Pro is the authoring tool you can use to put the content you want to publish in the form you want people to see.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276350" y="679450"/>
            <a:ext cx="4524375" cy="3394075"/>
          </a:xfrm>
          <a:ln/>
        </p:spPr>
      </p:sp>
      <p:sp>
        <p:nvSpPr>
          <p:cNvPr id="47107" name="Rectangle 3"/>
          <p:cNvSpPr>
            <a:spLocks noGrp="1" noChangeArrowheads="1"/>
          </p:cNvSpPr>
          <p:nvPr>
            <p:ph type="body" idx="1"/>
          </p:nvPr>
        </p:nvSpPr>
        <p:spPr>
          <a:noFill/>
          <a:ln/>
        </p:spPr>
        <p:txBody>
          <a:bodyPr/>
          <a:lstStyle/>
          <a:p>
            <a:r>
              <a:rPr lang="en-US" smtClean="0">
                <a:latin typeface="Arial" pitchFamily="34" charset="0"/>
              </a:rPr>
              <a:t>Here are the CAE applications and the formats, that are currently supported by VCollab.   </a:t>
            </a:r>
          </a:p>
          <a:p>
            <a:r>
              <a:rPr lang="en-US" smtClean="0">
                <a:latin typeface="Arial" pitchFamily="34" charset="0"/>
              </a:rPr>
              <a:t>We continue to support more and more tools every year.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r>
              <a:rPr lang="en-US" smtClean="0">
                <a:latin typeface="Arial" pitchFamily="34" charset="0"/>
              </a:rPr>
              <a:t>I am sure, most of you heard about 3D PDF.   With VCollab, you can make 3D PPT, 3D DOC, 3D XLS documents.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r>
              <a:rPr lang="en-US" smtClean="0">
                <a:latin typeface="Arial" pitchFamily="34" charset="0"/>
              </a:rPr>
              <a:t>Similarly, CAX files can be integrated into WEB pages.   </a:t>
            </a:r>
          </a:p>
          <a:p>
            <a:endParaRPr lang="en-US" smtClean="0">
              <a:latin typeface="Arial" pitchFamily="34" charset="0"/>
            </a:endParaRPr>
          </a:p>
          <a:p>
            <a:r>
              <a:rPr lang="en-US" smtClean="0">
                <a:latin typeface="Arial" pitchFamily="34" charset="0"/>
              </a:rPr>
              <a:t>Significant point to note is that the CAX files and VCollab Viewer are integrated with many CAE process management systems as well as Simulation Data Management systems.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276350" y="679450"/>
            <a:ext cx="4524375" cy="3394075"/>
          </a:xfrm>
          <a:ln/>
        </p:spPr>
      </p:sp>
      <p:sp>
        <p:nvSpPr>
          <p:cNvPr id="7577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276350" y="679450"/>
            <a:ext cx="4524375" cy="3394075"/>
          </a:xfrm>
          <a:ln/>
        </p:spPr>
      </p:sp>
      <p:sp>
        <p:nvSpPr>
          <p:cNvPr id="2969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276350" y="679450"/>
            <a:ext cx="4524375" cy="3394075"/>
          </a:xfrm>
          <a:ln/>
        </p:spPr>
      </p:sp>
      <p:sp>
        <p:nvSpPr>
          <p:cNvPr id="7475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xfrm>
            <a:off x="1276350" y="679450"/>
            <a:ext cx="4524375" cy="3394075"/>
          </a:xfrm>
          <a:ln/>
        </p:spPr>
      </p:sp>
      <p:sp>
        <p:nvSpPr>
          <p:cNvPr id="77827" name="Notes Placeholder 2"/>
          <p:cNvSpPr>
            <a:spLocks noGrp="1"/>
          </p:cNvSpPr>
          <p:nvPr>
            <p:ph type="body" idx="1"/>
          </p:nvPr>
        </p:nvSpPr>
        <p:spPr>
          <a:xfrm>
            <a:off x="708015" y="4301460"/>
            <a:ext cx="5661046" cy="4070972"/>
          </a:xfrm>
          <a:noFill/>
          <a:ln/>
        </p:spPr>
        <p:txBody>
          <a:bodyPr lIns="92879" tIns="46440" rIns="92879" bIns="46440"/>
          <a:lstStyle/>
          <a:p>
            <a:pPr eaLnBrk="1" hangingPunct="1"/>
            <a:endParaRPr lang="en-US" smtClean="0">
              <a:latin typeface="Arial" pitchFamily="34" charset="0"/>
            </a:endParaRPr>
          </a:p>
        </p:txBody>
      </p:sp>
      <p:sp>
        <p:nvSpPr>
          <p:cNvPr id="77828" name="Slide Number Placeholder 3"/>
          <p:cNvSpPr txBox="1">
            <a:spLocks noGrp="1"/>
          </p:cNvSpPr>
          <p:nvPr/>
        </p:nvSpPr>
        <p:spPr bwMode="auto">
          <a:xfrm>
            <a:off x="4008500" y="8598431"/>
            <a:ext cx="3067040" cy="451998"/>
          </a:xfrm>
          <a:prstGeom prst="rect">
            <a:avLst/>
          </a:prstGeom>
          <a:noFill/>
          <a:ln w="9525">
            <a:noFill/>
            <a:miter lim="800000"/>
            <a:headEnd/>
            <a:tailEnd/>
          </a:ln>
        </p:spPr>
        <p:txBody>
          <a:bodyPr lIns="92879" tIns="46440" rIns="92879" bIns="46440" anchor="b"/>
          <a:lstStyle/>
          <a:p>
            <a:pPr algn="r" defTabSz="929303" eaLnBrk="1" hangingPunct="1"/>
            <a:fld id="{1FF61CB9-12CB-4CB2-8F54-3BFD5C08795D}" type="slidenum">
              <a:rPr lang="en-US" sz="1200">
                <a:latin typeface="Calibri" pitchFamily="34" charset="0"/>
                <a:cs typeface="Arial" pitchFamily="34" charset="0"/>
              </a:rPr>
              <a:pPr algn="r" defTabSz="929303" eaLnBrk="1" hangingPunct="1"/>
              <a:t>23</a:t>
            </a:fld>
            <a:endParaRPr lang="en-US" sz="1200" dirty="0">
              <a:latin typeface="Calibri" pitchFamily="34" charset="0"/>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276350" y="679450"/>
            <a:ext cx="4524375" cy="3394075"/>
          </a:xfrm>
          <a:ln/>
        </p:spPr>
      </p:sp>
      <p:sp>
        <p:nvSpPr>
          <p:cNvPr id="43011"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008438" y="8597900"/>
            <a:ext cx="3067050" cy="452438"/>
          </a:xfrm>
          <a:prstGeom prst="rect">
            <a:avLst/>
          </a:prstGeom>
          <a:noFill/>
          <a:ln w="9525">
            <a:noFill/>
            <a:miter lim="800000"/>
            <a:headEnd/>
            <a:tailEnd/>
          </a:ln>
        </p:spPr>
        <p:txBody>
          <a:bodyPr anchor="b"/>
          <a:lstStyle/>
          <a:p>
            <a:pPr algn="r" eaLnBrk="1" hangingPunct="1"/>
            <a:fld id="{1ACD3220-339C-481C-814E-A0813C9A9CB3}" type="slidenum">
              <a:rPr lang="en-US" sz="1200"/>
              <a:pPr algn="r" eaLnBrk="1" hangingPunct="1"/>
              <a:t>3</a:t>
            </a:fld>
            <a:endParaRPr lang="en-US" sz="1200"/>
          </a:p>
        </p:txBody>
      </p:sp>
      <p:sp>
        <p:nvSpPr>
          <p:cNvPr id="30723" name="Rectangle 2"/>
          <p:cNvSpPr>
            <a:spLocks noGrp="1" noRot="1" noChangeAspect="1" noChangeArrowheads="1" noTextEdit="1"/>
          </p:cNvSpPr>
          <p:nvPr>
            <p:ph type="sldImg"/>
          </p:nvPr>
        </p:nvSpPr>
        <p:spPr>
          <a:xfrm>
            <a:off x="1276350" y="679450"/>
            <a:ext cx="4525963" cy="3394075"/>
          </a:xfrm>
          <a:ln/>
        </p:spPr>
      </p:sp>
      <p:sp>
        <p:nvSpPr>
          <p:cNvPr id="30724" name="Rectangle 3"/>
          <p:cNvSpPr>
            <a:spLocks noGrp="1" noChangeArrowheads="1"/>
          </p:cNvSpPr>
          <p:nvPr>
            <p:ph type="body" idx="1"/>
          </p:nvPr>
        </p:nvSpPr>
        <p:spPr>
          <a:xfrm>
            <a:off x="708025" y="4298950"/>
            <a:ext cx="5661025" cy="4073525"/>
          </a:xfrm>
          <a:noFill/>
          <a:ln/>
        </p:spPr>
        <p:txBody>
          <a:bodyPr lIns="91440" tIns="45720" rIns="91440" bIns="45720"/>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4008438" y="8597900"/>
            <a:ext cx="3067050" cy="452438"/>
          </a:xfrm>
          <a:prstGeom prst="rect">
            <a:avLst/>
          </a:prstGeom>
          <a:noFill/>
          <a:ln w="9525">
            <a:noFill/>
            <a:miter lim="800000"/>
            <a:headEnd/>
            <a:tailEnd/>
          </a:ln>
        </p:spPr>
        <p:txBody>
          <a:bodyPr anchor="b"/>
          <a:lstStyle/>
          <a:p>
            <a:pPr algn="r" eaLnBrk="1" hangingPunct="1"/>
            <a:fld id="{745DF50B-E3F7-4727-8526-B1170106CBA5}" type="slidenum">
              <a:rPr lang="en-US" sz="1200"/>
              <a:pPr algn="r" eaLnBrk="1" hangingPunct="1"/>
              <a:t>4</a:t>
            </a:fld>
            <a:endParaRPr lang="en-US" sz="1200"/>
          </a:p>
        </p:txBody>
      </p:sp>
      <p:sp>
        <p:nvSpPr>
          <p:cNvPr id="31747" name="Rectangle 2"/>
          <p:cNvSpPr>
            <a:spLocks noGrp="1" noRot="1" noChangeAspect="1" noChangeArrowheads="1" noTextEdit="1"/>
          </p:cNvSpPr>
          <p:nvPr>
            <p:ph type="sldImg"/>
          </p:nvPr>
        </p:nvSpPr>
        <p:spPr>
          <a:xfrm>
            <a:off x="1276350" y="679450"/>
            <a:ext cx="4525963" cy="3394075"/>
          </a:xfrm>
          <a:ln/>
        </p:spPr>
      </p:sp>
      <p:sp>
        <p:nvSpPr>
          <p:cNvPr id="31748" name="Rectangle 3"/>
          <p:cNvSpPr>
            <a:spLocks noGrp="1" noChangeArrowheads="1"/>
          </p:cNvSpPr>
          <p:nvPr>
            <p:ph type="body" idx="1"/>
          </p:nvPr>
        </p:nvSpPr>
        <p:spPr>
          <a:xfrm>
            <a:off x="708025" y="4298950"/>
            <a:ext cx="5661025" cy="4073525"/>
          </a:xfrm>
          <a:noFill/>
          <a:ln/>
        </p:spPr>
        <p:txBody>
          <a:bodyPr lIns="91440" tIns="45720" rIns="91440" bIns="45720"/>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4008438" y="8597900"/>
            <a:ext cx="3067050" cy="452438"/>
          </a:xfrm>
          <a:prstGeom prst="rect">
            <a:avLst/>
          </a:prstGeom>
          <a:noFill/>
          <a:ln w="9525">
            <a:noFill/>
            <a:miter lim="800000"/>
            <a:headEnd/>
            <a:tailEnd/>
          </a:ln>
        </p:spPr>
        <p:txBody>
          <a:bodyPr anchor="b"/>
          <a:lstStyle/>
          <a:p>
            <a:pPr algn="r" eaLnBrk="1" hangingPunct="1"/>
            <a:fld id="{26553787-DD1E-4489-A2B0-D83359793DDC}" type="slidenum">
              <a:rPr lang="en-US" sz="1200"/>
              <a:pPr algn="r" eaLnBrk="1" hangingPunct="1"/>
              <a:t>5</a:t>
            </a:fld>
            <a:endParaRPr lang="en-US" sz="1200"/>
          </a:p>
        </p:txBody>
      </p:sp>
      <p:sp>
        <p:nvSpPr>
          <p:cNvPr id="32771" name="Rectangle 2"/>
          <p:cNvSpPr>
            <a:spLocks noGrp="1" noRot="1" noChangeAspect="1" noChangeArrowheads="1" noTextEdit="1"/>
          </p:cNvSpPr>
          <p:nvPr>
            <p:ph type="sldImg"/>
          </p:nvPr>
        </p:nvSpPr>
        <p:spPr>
          <a:xfrm>
            <a:off x="1276350" y="679450"/>
            <a:ext cx="4525963" cy="3394075"/>
          </a:xfrm>
          <a:ln/>
        </p:spPr>
      </p:sp>
      <p:sp>
        <p:nvSpPr>
          <p:cNvPr id="32772" name="Rectangle 3"/>
          <p:cNvSpPr>
            <a:spLocks noGrp="1" noChangeArrowheads="1"/>
          </p:cNvSpPr>
          <p:nvPr>
            <p:ph type="body" idx="1"/>
          </p:nvPr>
        </p:nvSpPr>
        <p:spPr>
          <a:xfrm>
            <a:off x="708025" y="4298950"/>
            <a:ext cx="5661025" cy="4073525"/>
          </a:xfrm>
          <a:noFill/>
          <a:ln/>
        </p:spPr>
        <p:txBody>
          <a:bodyPr lIns="91440" tIns="45720" rIns="91440" bIns="45720"/>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4008438" y="8597900"/>
            <a:ext cx="3067050" cy="452438"/>
          </a:xfrm>
          <a:prstGeom prst="rect">
            <a:avLst/>
          </a:prstGeom>
          <a:noFill/>
          <a:ln w="9525">
            <a:noFill/>
            <a:miter lim="800000"/>
            <a:headEnd/>
            <a:tailEnd/>
          </a:ln>
        </p:spPr>
        <p:txBody>
          <a:bodyPr anchor="b"/>
          <a:lstStyle/>
          <a:p>
            <a:pPr algn="r" eaLnBrk="1" hangingPunct="1"/>
            <a:fld id="{EF7F8401-63F8-4602-B9AB-D6C6A6712E10}" type="slidenum">
              <a:rPr lang="en-US" sz="1200"/>
              <a:pPr algn="r" eaLnBrk="1" hangingPunct="1"/>
              <a:t>7</a:t>
            </a:fld>
            <a:endParaRPr lang="en-US" sz="1200"/>
          </a:p>
        </p:txBody>
      </p:sp>
      <p:sp>
        <p:nvSpPr>
          <p:cNvPr id="33795" name="Rectangle 2"/>
          <p:cNvSpPr>
            <a:spLocks noGrp="1" noRot="1" noChangeAspect="1" noChangeArrowheads="1" noTextEdit="1"/>
          </p:cNvSpPr>
          <p:nvPr>
            <p:ph type="sldImg"/>
          </p:nvPr>
        </p:nvSpPr>
        <p:spPr>
          <a:xfrm>
            <a:off x="1276350" y="679450"/>
            <a:ext cx="4525963" cy="3394075"/>
          </a:xfrm>
          <a:ln/>
        </p:spPr>
      </p:sp>
      <p:sp>
        <p:nvSpPr>
          <p:cNvPr id="33796" name="Rectangle 3"/>
          <p:cNvSpPr>
            <a:spLocks noGrp="1" noChangeArrowheads="1"/>
          </p:cNvSpPr>
          <p:nvPr>
            <p:ph type="body" idx="1"/>
          </p:nvPr>
        </p:nvSpPr>
        <p:spPr>
          <a:xfrm>
            <a:off x="708025" y="4298950"/>
            <a:ext cx="5661025" cy="4073525"/>
          </a:xfrm>
          <a:noFill/>
          <a:ln/>
        </p:spPr>
        <p:txBody>
          <a:bodyPr lIns="91440" tIns="45720" rIns="91440" bIns="45720"/>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276350" y="679450"/>
            <a:ext cx="4524375" cy="3394075"/>
          </a:xfrm>
          <a:ln/>
        </p:spPr>
      </p:sp>
      <p:sp>
        <p:nvSpPr>
          <p:cNvPr id="34819"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276350" y="679450"/>
            <a:ext cx="4524375" cy="3394075"/>
          </a:xfrm>
          <a:ln/>
        </p:spPr>
      </p:sp>
      <p:sp>
        <p:nvSpPr>
          <p:cNvPr id="67587" name="Notes Placeholder 2"/>
          <p:cNvSpPr>
            <a:spLocks noGrp="1"/>
          </p:cNvSpPr>
          <p:nvPr>
            <p:ph type="body" idx="1"/>
          </p:nvPr>
        </p:nvSpPr>
        <p:spPr>
          <a:xfrm>
            <a:off x="708015" y="4301460"/>
            <a:ext cx="5661046" cy="4070972"/>
          </a:xfrm>
          <a:noFill/>
          <a:ln/>
        </p:spPr>
        <p:txBody>
          <a:bodyPr lIns="92879" tIns="46440" rIns="92879" bIns="46440"/>
          <a:lstStyle/>
          <a:p>
            <a:pPr eaLnBrk="1" hangingPunct="1"/>
            <a:r>
              <a:rPr lang="en-US" smtClean="0">
                <a:latin typeface="Arial" pitchFamily="34" charset="0"/>
              </a:rPr>
              <a:t>The file size reductions vary based on a variety of factors. The % vary around 50 to 99%.   The key is that VCollab provides tools to the users to set the reduction criteria and control these file size reductions.</a:t>
            </a:r>
          </a:p>
          <a:p>
            <a:pPr eaLnBrk="1" hangingPunct="1"/>
            <a:endParaRPr lang="en-US" smtClean="0">
              <a:latin typeface="Arial" pitchFamily="34" charset="0"/>
            </a:endParaRPr>
          </a:p>
          <a:p>
            <a:pPr eaLnBrk="1" hangingPunct="1"/>
            <a:r>
              <a:rPr lang="en-US" smtClean="0">
                <a:latin typeface="Arial" pitchFamily="34" charset="0"/>
              </a:rPr>
              <a:t>Note: Need to filter and then compress to get maximum savings. Compression alone is not enough. </a:t>
            </a:r>
          </a:p>
        </p:txBody>
      </p:sp>
      <p:sp>
        <p:nvSpPr>
          <p:cNvPr id="67588" name="Slide Number Placeholder 3"/>
          <p:cNvSpPr txBox="1">
            <a:spLocks noGrp="1"/>
          </p:cNvSpPr>
          <p:nvPr/>
        </p:nvSpPr>
        <p:spPr bwMode="auto">
          <a:xfrm>
            <a:off x="4008500" y="8598431"/>
            <a:ext cx="3067040" cy="451998"/>
          </a:xfrm>
          <a:prstGeom prst="rect">
            <a:avLst/>
          </a:prstGeom>
          <a:noFill/>
          <a:ln w="9525">
            <a:noFill/>
            <a:miter lim="800000"/>
            <a:headEnd/>
            <a:tailEnd/>
          </a:ln>
        </p:spPr>
        <p:txBody>
          <a:bodyPr lIns="92879" tIns="46440" rIns="92879" bIns="46440" anchor="b"/>
          <a:lstStyle/>
          <a:p>
            <a:pPr algn="r" defTabSz="929303" eaLnBrk="1" hangingPunct="1"/>
            <a:fld id="{BBF115A2-C3CB-4DCD-9D0D-0CD1D73667A6}" type="slidenum">
              <a:rPr lang="en-US" sz="1200">
                <a:latin typeface="Calibri" pitchFamily="34" charset="0"/>
                <a:cs typeface="Arial" pitchFamily="34" charset="0"/>
              </a:rPr>
              <a:pPr algn="r" defTabSz="929303" eaLnBrk="1" hangingPunct="1"/>
              <a:t>9</a:t>
            </a:fld>
            <a:endParaRPr lang="en-US" sz="1200" dirty="0">
              <a:latin typeface="Calibri"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277938" y="679450"/>
            <a:ext cx="4524375" cy="3394075"/>
          </a:xfrm>
          <a:ln/>
        </p:spPr>
      </p:sp>
      <p:sp>
        <p:nvSpPr>
          <p:cNvPr id="68611" name="Notes Placeholder 2"/>
          <p:cNvSpPr>
            <a:spLocks noGrp="1"/>
          </p:cNvSpPr>
          <p:nvPr>
            <p:ph type="body" idx="1"/>
          </p:nvPr>
        </p:nvSpPr>
        <p:spPr>
          <a:xfrm>
            <a:off x="708015" y="4301460"/>
            <a:ext cx="5661046" cy="4070972"/>
          </a:xfrm>
          <a:noFill/>
          <a:ln/>
        </p:spPr>
        <p:txBody>
          <a:bodyPr lIns="92872" tIns="46436" rIns="92872" bIns="46436"/>
          <a:lstStyle/>
          <a:p>
            <a:pPr eaLnBrk="1" hangingPunct="1"/>
            <a:r>
              <a:rPr lang="en-US" smtClean="0">
                <a:latin typeface="Arial" pitchFamily="34" charset="0"/>
              </a:rPr>
              <a:t>The file size reductions vary based on a variety of factors. The % vary around 50 to 99%.   The key is that VCollab provides tools to the users to set the reduction criteria and control these file size reductions.</a:t>
            </a:r>
          </a:p>
          <a:p>
            <a:pPr eaLnBrk="1" hangingPunct="1"/>
            <a:endParaRPr lang="en-US" smtClean="0">
              <a:latin typeface="Arial" pitchFamily="34" charset="0"/>
            </a:endParaRPr>
          </a:p>
          <a:p>
            <a:pPr eaLnBrk="1" hangingPunct="1"/>
            <a:r>
              <a:rPr lang="en-US" smtClean="0">
                <a:latin typeface="Arial" pitchFamily="34" charset="0"/>
              </a:rPr>
              <a:t>Note: Need to filter and then compress to get maximum savings. Compression alone is not enough. </a:t>
            </a:r>
          </a:p>
        </p:txBody>
      </p:sp>
      <p:sp>
        <p:nvSpPr>
          <p:cNvPr id="68612" name="Slide Number Placeholder 3"/>
          <p:cNvSpPr txBox="1">
            <a:spLocks noGrp="1"/>
          </p:cNvSpPr>
          <p:nvPr/>
        </p:nvSpPr>
        <p:spPr bwMode="auto">
          <a:xfrm>
            <a:off x="4008500" y="8598431"/>
            <a:ext cx="3067040" cy="451998"/>
          </a:xfrm>
          <a:prstGeom prst="rect">
            <a:avLst/>
          </a:prstGeom>
          <a:noFill/>
          <a:ln w="9525">
            <a:noFill/>
            <a:miter lim="800000"/>
            <a:headEnd/>
            <a:tailEnd/>
          </a:ln>
        </p:spPr>
        <p:txBody>
          <a:bodyPr lIns="92872" tIns="46436" rIns="92872" bIns="46436" anchor="b"/>
          <a:lstStyle/>
          <a:p>
            <a:pPr algn="r" defTabSz="929303" eaLnBrk="1" hangingPunct="1"/>
            <a:fld id="{6BCE9021-FF3C-4A39-8798-FC23424688DE}" type="slidenum">
              <a:rPr lang="en-US" sz="1200">
                <a:latin typeface="Calibri" pitchFamily="34" charset="0"/>
                <a:cs typeface="Arial" pitchFamily="34" charset="0"/>
              </a:rPr>
              <a:pPr algn="r" defTabSz="929303" eaLnBrk="1" hangingPunct="1"/>
              <a:t>10</a:t>
            </a:fld>
            <a:endParaRPr lang="en-US" sz="1200" dirty="0">
              <a:latin typeface="Calibri"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4"/>
          <p:cNvSpPr>
            <a:spLocks noChangeArrowheads="1"/>
          </p:cNvSpPr>
          <p:nvPr/>
        </p:nvSpPr>
        <p:spPr bwMode="auto">
          <a:xfrm>
            <a:off x="0" y="2576513"/>
            <a:ext cx="9144000" cy="4281487"/>
          </a:xfrm>
          <a:prstGeom prst="rect">
            <a:avLst/>
          </a:prstGeom>
          <a:gradFill rotWithShape="1">
            <a:gsLst>
              <a:gs pos="0">
                <a:srgbClr val="99CCFF">
                  <a:gamma/>
                  <a:tint val="0"/>
                  <a:invGamma/>
                </a:srgbClr>
              </a:gs>
              <a:gs pos="100000">
                <a:srgbClr val="99CCFF"/>
              </a:gs>
            </a:gsLst>
            <a:lin ang="5400000" scaled="1"/>
          </a:gradFill>
          <a:ln w="12700">
            <a:noFill/>
            <a:miter lim="800000"/>
            <a:headEnd/>
            <a:tailEnd/>
          </a:ln>
          <a:effectLst/>
        </p:spPr>
        <p:txBody>
          <a:bodyPr wrap="none" anchor="ctr"/>
          <a:lstStyle/>
          <a:p>
            <a:pPr>
              <a:defRPr/>
            </a:pPr>
            <a:endParaRPr lang="en-US">
              <a:latin typeface="Arial" charset="0"/>
            </a:endParaRPr>
          </a:p>
        </p:txBody>
      </p:sp>
      <p:pic>
        <p:nvPicPr>
          <p:cNvPr id="5" name="Picture 14" descr="VCollab Shaded Logo Final"/>
          <p:cNvPicPr>
            <a:picLocks noChangeAspect="1" noChangeArrowheads="1"/>
          </p:cNvPicPr>
          <p:nvPr/>
        </p:nvPicPr>
        <p:blipFill>
          <a:blip r:embed="rId2" cstate="print"/>
          <a:srcRect/>
          <a:stretch>
            <a:fillRect/>
          </a:stretch>
        </p:blipFill>
        <p:spPr bwMode="auto">
          <a:xfrm>
            <a:off x="3321050" y="746125"/>
            <a:ext cx="2459038" cy="590550"/>
          </a:xfrm>
          <a:prstGeom prst="rect">
            <a:avLst/>
          </a:prstGeom>
          <a:noFill/>
          <a:ln w="9525">
            <a:noFill/>
            <a:miter lim="800000"/>
            <a:headEnd/>
            <a:tailEnd/>
          </a:ln>
        </p:spPr>
      </p:pic>
      <p:sp>
        <p:nvSpPr>
          <p:cNvPr id="6" name="Rectangle 5"/>
          <p:cNvSpPr>
            <a:spLocks noChangeArrowheads="1"/>
          </p:cNvSpPr>
          <p:nvPr/>
        </p:nvSpPr>
        <p:spPr bwMode="auto">
          <a:xfrm>
            <a:off x="2484438" y="5856288"/>
            <a:ext cx="4138612" cy="336550"/>
          </a:xfrm>
          <a:prstGeom prst="rect">
            <a:avLst/>
          </a:prstGeom>
          <a:noFill/>
          <a:ln w="12700">
            <a:noFill/>
            <a:miter lim="800000"/>
            <a:headEnd/>
            <a:tailEnd/>
          </a:ln>
          <a:effectLst/>
        </p:spPr>
        <p:txBody>
          <a:bodyPr wrap="none">
            <a:spAutoFit/>
          </a:bodyPr>
          <a:lstStyle/>
          <a:p>
            <a:pPr algn="ctr">
              <a:defRPr/>
            </a:pPr>
            <a:r>
              <a:rPr lang="en-US" b="1">
                <a:effectLst>
                  <a:outerShdw blurRad="38100" dist="38100" dir="2700000" algn="tl">
                    <a:srgbClr val="C0C0C0"/>
                  </a:outerShdw>
                </a:effectLst>
                <a:latin typeface="Lucida Sans" pitchFamily="34" charset="0"/>
              </a:rPr>
              <a:t>Visual Collaboration Technologies Inc</a:t>
            </a:r>
          </a:p>
        </p:txBody>
      </p:sp>
      <p:grpSp>
        <p:nvGrpSpPr>
          <p:cNvPr id="7" name="Group 6"/>
          <p:cNvGrpSpPr>
            <a:grpSpLocks/>
          </p:cNvGrpSpPr>
          <p:nvPr/>
        </p:nvGrpSpPr>
        <p:grpSpPr bwMode="auto">
          <a:xfrm>
            <a:off x="3963988" y="5491163"/>
            <a:ext cx="1192212" cy="168275"/>
            <a:chOff x="2224" y="731"/>
            <a:chExt cx="1186" cy="158"/>
          </a:xfrm>
        </p:grpSpPr>
        <p:sp>
          <p:nvSpPr>
            <p:cNvPr id="8" name="Rectangle 7"/>
            <p:cNvSpPr>
              <a:spLocks noChangeArrowheads="1"/>
            </p:cNvSpPr>
            <p:nvPr userDrawn="1"/>
          </p:nvSpPr>
          <p:spPr bwMode="auto">
            <a:xfrm>
              <a:off x="2224" y="731"/>
              <a:ext cx="153" cy="155"/>
            </a:xfrm>
            <a:prstGeom prst="rect">
              <a:avLst/>
            </a:prstGeom>
            <a:solidFill>
              <a:srgbClr val="660066"/>
            </a:solidFill>
            <a:ln w="12700">
              <a:noFill/>
              <a:miter lim="800000"/>
              <a:headEnd/>
              <a:tailEnd/>
            </a:ln>
            <a:effectLst>
              <a:outerShdw dist="35921" dir="2700000" algn="ctr" rotWithShape="0">
                <a:schemeClr val="bg2">
                  <a:alpha val="50000"/>
                </a:schemeClr>
              </a:outerShdw>
            </a:effectLst>
          </p:spPr>
          <p:txBody>
            <a:bodyPr wrap="none" anchor="ctr"/>
            <a:lstStyle/>
            <a:p>
              <a:pPr>
                <a:defRPr/>
              </a:pPr>
              <a:endParaRPr lang="en-US">
                <a:latin typeface="Arial" charset="0"/>
              </a:endParaRPr>
            </a:p>
          </p:txBody>
        </p:sp>
        <p:sp>
          <p:nvSpPr>
            <p:cNvPr id="9" name="Rectangle 8"/>
            <p:cNvSpPr>
              <a:spLocks noChangeArrowheads="1"/>
            </p:cNvSpPr>
            <p:nvPr userDrawn="1"/>
          </p:nvSpPr>
          <p:spPr bwMode="auto">
            <a:xfrm>
              <a:off x="2481" y="734"/>
              <a:ext cx="153" cy="155"/>
            </a:xfrm>
            <a:prstGeom prst="rect">
              <a:avLst/>
            </a:prstGeom>
            <a:solidFill>
              <a:srgbClr val="B80000"/>
            </a:solidFill>
            <a:ln w="12700">
              <a:noFill/>
              <a:miter lim="800000"/>
              <a:headEnd/>
              <a:tailEnd/>
            </a:ln>
            <a:effectLst>
              <a:outerShdw dist="35921" dir="2700000" algn="ctr" rotWithShape="0">
                <a:schemeClr val="bg2">
                  <a:alpha val="50000"/>
                </a:schemeClr>
              </a:outerShdw>
            </a:effectLst>
          </p:spPr>
          <p:txBody>
            <a:bodyPr wrap="none" anchor="ctr"/>
            <a:lstStyle/>
            <a:p>
              <a:pPr>
                <a:defRPr/>
              </a:pPr>
              <a:endParaRPr lang="en-US">
                <a:latin typeface="Arial" charset="0"/>
              </a:endParaRPr>
            </a:p>
          </p:txBody>
        </p:sp>
        <p:sp>
          <p:nvSpPr>
            <p:cNvPr id="10" name="Rectangle 9"/>
            <p:cNvSpPr>
              <a:spLocks noChangeArrowheads="1"/>
            </p:cNvSpPr>
            <p:nvPr userDrawn="1"/>
          </p:nvSpPr>
          <p:spPr bwMode="auto">
            <a:xfrm>
              <a:off x="2737" y="732"/>
              <a:ext cx="153" cy="155"/>
            </a:xfrm>
            <a:prstGeom prst="rect">
              <a:avLst/>
            </a:prstGeom>
            <a:solidFill>
              <a:srgbClr val="EE6000"/>
            </a:solidFill>
            <a:ln w="12700">
              <a:noFill/>
              <a:miter lim="800000"/>
              <a:headEnd/>
              <a:tailEnd/>
            </a:ln>
            <a:effectLst>
              <a:outerShdw dist="35921" dir="2700000" algn="ctr" rotWithShape="0">
                <a:schemeClr val="bg2">
                  <a:alpha val="50000"/>
                </a:schemeClr>
              </a:outerShdw>
            </a:effectLst>
          </p:spPr>
          <p:txBody>
            <a:bodyPr wrap="none" anchor="ctr"/>
            <a:lstStyle/>
            <a:p>
              <a:pPr>
                <a:defRPr/>
              </a:pPr>
              <a:endParaRPr lang="en-US">
                <a:latin typeface="Arial" charset="0"/>
              </a:endParaRPr>
            </a:p>
          </p:txBody>
        </p:sp>
        <p:sp>
          <p:nvSpPr>
            <p:cNvPr id="11" name="Rectangle 10"/>
            <p:cNvSpPr>
              <a:spLocks noChangeArrowheads="1"/>
            </p:cNvSpPr>
            <p:nvPr userDrawn="1"/>
          </p:nvSpPr>
          <p:spPr bwMode="auto">
            <a:xfrm>
              <a:off x="2993" y="732"/>
              <a:ext cx="153" cy="155"/>
            </a:xfrm>
            <a:prstGeom prst="rect">
              <a:avLst/>
            </a:prstGeom>
            <a:solidFill>
              <a:srgbClr val="208856"/>
            </a:solidFill>
            <a:ln w="12700">
              <a:noFill/>
              <a:miter lim="800000"/>
              <a:headEnd/>
              <a:tailEnd/>
            </a:ln>
            <a:effectLst>
              <a:outerShdw dist="35921" dir="2700000" algn="ctr" rotWithShape="0">
                <a:schemeClr val="bg2">
                  <a:alpha val="50000"/>
                </a:schemeClr>
              </a:outerShdw>
            </a:effectLst>
          </p:spPr>
          <p:txBody>
            <a:bodyPr wrap="none" anchor="ctr"/>
            <a:lstStyle/>
            <a:p>
              <a:pPr>
                <a:defRPr/>
              </a:pPr>
              <a:endParaRPr lang="en-US">
                <a:latin typeface="Arial" charset="0"/>
              </a:endParaRPr>
            </a:p>
          </p:txBody>
        </p:sp>
        <p:sp>
          <p:nvSpPr>
            <p:cNvPr id="12" name="Rectangle 11"/>
            <p:cNvSpPr>
              <a:spLocks noChangeArrowheads="1"/>
            </p:cNvSpPr>
            <p:nvPr userDrawn="1"/>
          </p:nvSpPr>
          <p:spPr bwMode="auto">
            <a:xfrm>
              <a:off x="3257" y="731"/>
              <a:ext cx="153" cy="155"/>
            </a:xfrm>
            <a:prstGeom prst="rect">
              <a:avLst/>
            </a:prstGeom>
            <a:solidFill>
              <a:srgbClr val="023F98"/>
            </a:solidFill>
            <a:ln w="12700">
              <a:noFill/>
              <a:miter lim="800000"/>
              <a:headEnd/>
              <a:tailEnd/>
            </a:ln>
            <a:effectLst>
              <a:outerShdw dist="35921" dir="2700000" algn="ctr" rotWithShape="0">
                <a:schemeClr val="bg2">
                  <a:alpha val="50000"/>
                </a:schemeClr>
              </a:outerShdw>
            </a:effectLst>
          </p:spPr>
          <p:txBody>
            <a:bodyPr wrap="none" anchor="ctr"/>
            <a:lstStyle/>
            <a:p>
              <a:pPr>
                <a:defRPr/>
              </a:pPr>
              <a:endParaRPr lang="en-US">
                <a:latin typeface="Arial" charset="0"/>
              </a:endParaRPr>
            </a:p>
          </p:txBody>
        </p:sp>
      </p:grpSp>
      <p:sp>
        <p:nvSpPr>
          <p:cNvPr id="285698" name="Rectangle 2"/>
          <p:cNvSpPr>
            <a:spLocks noGrp="1" noChangeArrowheads="1"/>
          </p:cNvSpPr>
          <p:nvPr>
            <p:ph type="ctrTitle"/>
          </p:nvPr>
        </p:nvSpPr>
        <p:spPr>
          <a:xfrm>
            <a:off x="677863" y="1916113"/>
            <a:ext cx="7772400" cy="1720850"/>
          </a:xfrm>
        </p:spPr>
        <p:txBody>
          <a:bodyPr/>
          <a:lstStyle>
            <a:lvl1pPr algn="ctr">
              <a:defRPr b="1">
                <a:effectLst>
                  <a:outerShdw blurRad="38100" dist="38100" dir="2700000" algn="tl">
                    <a:srgbClr val="C0C0C0"/>
                  </a:outerShdw>
                </a:effectLst>
              </a:defRPr>
            </a:lvl1pPr>
          </a:lstStyle>
          <a:p>
            <a:r>
              <a:rPr lang="en-US"/>
              <a:t>Click to edit Master title style</a:t>
            </a:r>
          </a:p>
        </p:txBody>
      </p:sp>
      <p:sp>
        <p:nvSpPr>
          <p:cNvPr id="285699" name="Rectangle 3"/>
          <p:cNvSpPr>
            <a:spLocks noGrp="1" noChangeArrowheads="1"/>
          </p:cNvSpPr>
          <p:nvPr>
            <p:ph type="subTitle" idx="1"/>
          </p:nvPr>
        </p:nvSpPr>
        <p:spPr>
          <a:xfrm>
            <a:off x="1568450" y="4165600"/>
            <a:ext cx="6400800" cy="1047750"/>
          </a:xfrm>
        </p:spPr>
        <p:txBody>
          <a:bodyPr/>
          <a:lstStyle>
            <a:lvl1pPr marL="0" indent="0" algn="ctr">
              <a:buFont typeface="Wingdings" pitchFamily="2" charset="2"/>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F9CFCB03-0135-4351-8BE7-446881C51B4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4950" y="390525"/>
            <a:ext cx="1930400" cy="5389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93750" y="390525"/>
            <a:ext cx="5638800" cy="5389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3704875B-C9AA-49A4-8E7C-87E773357DD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AB7BEC2-353D-481C-8B85-F64CABB155B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F9F8DCA2-7070-4A22-BE3B-5373A9EAA3E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93750" y="1606550"/>
            <a:ext cx="3784600" cy="4173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0750" y="1606550"/>
            <a:ext cx="3784600" cy="4173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ABF2405A-3D89-423C-84DF-E5D0C2647BF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7BBECDE7-5808-4EE1-842F-3DC787560E1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330FD946-4F81-42A1-ADF2-02EB0742529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B0208000-E465-4A67-9967-ED52D8ACF79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115078B7-EFF7-4F3A-99CF-2C154AB64A4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93F457D1-D376-4251-A21E-2BA05D563C7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4699" name="Rectangle 27"/>
          <p:cNvSpPr>
            <a:spLocks noChangeArrowheads="1"/>
          </p:cNvSpPr>
          <p:nvPr/>
        </p:nvSpPr>
        <p:spPr bwMode="auto">
          <a:xfrm>
            <a:off x="0" y="2576513"/>
            <a:ext cx="9144000" cy="4281487"/>
          </a:xfrm>
          <a:prstGeom prst="rect">
            <a:avLst/>
          </a:prstGeom>
          <a:gradFill rotWithShape="1">
            <a:gsLst>
              <a:gs pos="0">
                <a:srgbClr val="99CCFF">
                  <a:gamma/>
                  <a:tint val="0"/>
                  <a:invGamma/>
                </a:srgbClr>
              </a:gs>
              <a:gs pos="100000">
                <a:srgbClr val="99CCFF"/>
              </a:gs>
            </a:gsLst>
            <a:lin ang="5400000" scaled="1"/>
          </a:gradFill>
          <a:ln w="12700">
            <a:noFill/>
            <a:miter lim="800000"/>
            <a:headEnd/>
            <a:tailEnd/>
          </a:ln>
          <a:effectLst/>
        </p:spPr>
        <p:txBody>
          <a:bodyPr wrap="none" anchor="ctr"/>
          <a:lstStyle/>
          <a:p>
            <a:pPr>
              <a:defRPr/>
            </a:pPr>
            <a:endParaRPr lang="en-US">
              <a:latin typeface="Arial" charset="0"/>
            </a:endParaRPr>
          </a:p>
        </p:txBody>
      </p:sp>
      <p:sp>
        <p:nvSpPr>
          <p:cNvPr id="284674" name="Rectangle 2"/>
          <p:cNvSpPr>
            <a:spLocks noChangeArrowheads="1"/>
          </p:cNvSpPr>
          <p:nvPr/>
        </p:nvSpPr>
        <p:spPr bwMode="auto">
          <a:xfrm>
            <a:off x="0" y="1238250"/>
            <a:ext cx="9144000" cy="120650"/>
          </a:xfrm>
          <a:prstGeom prst="rect">
            <a:avLst/>
          </a:prstGeom>
          <a:gradFill rotWithShape="1">
            <a:gsLst>
              <a:gs pos="0">
                <a:srgbClr val="777777">
                  <a:gamma/>
                  <a:tint val="0"/>
                  <a:invGamma/>
                </a:srgbClr>
              </a:gs>
              <a:gs pos="100000">
                <a:srgbClr val="777777"/>
              </a:gs>
            </a:gsLst>
            <a:path path="shape">
              <a:fillToRect l="50000" t="50000" r="50000" b="50000"/>
            </a:path>
          </a:gradFill>
          <a:ln w="9525">
            <a:noFill/>
            <a:miter lim="800000"/>
            <a:headEnd/>
            <a:tailEnd/>
          </a:ln>
        </p:spPr>
        <p:txBody>
          <a:bodyPr/>
          <a:lstStyle/>
          <a:p>
            <a:pPr algn="ctr" eaLnBrk="1" hangingPunct="1">
              <a:defRPr/>
            </a:pPr>
            <a:endParaRPr lang="en-US">
              <a:latin typeface="Franklin Gothic Medium" pitchFamily="34" charset="0"/>
            </a:endParaRPr>
          </a:p>
        </p:txBody>
      </p:sp>
      <p:sp>
        <p:nvSpPr>
          <p:cNvPr id="284675" name="Rectangle 3"/>
          <p:cNvSpPr>
            <a:spLocks noChangeArrowheads="1"/>
          </p:cNvSpPr>
          <p:nvPr/>
        </p:nvSpPr>
        <p:spPr bwMode="auto">
          <a:xfrm>
            <a:off x="0" y="6376988"/>
            <a:ext cx="9144000" cy="244475"/>
          </a:xfrm>
          <a:prstGeom prst="rect">
            <a:avLst/>
          </a:prstGeom>
          <a:gradFill rotWithShape="1">
            <a:gsLst>
              <a:gs pos="0">
                <a:srgbClr val="777777"/>
              </a:gs>
              <a:gs pos="50000">
                <a:srgbClr val="777777">
                  <a:gamma/>
                  <a:tint val="15686"/>
                  <a:invGamma/>
                </a:srgbClr>
              </a:gs>
              <a:gs pos="100000">
                <a:srgbClr val="777777"/>
              </a:gs>
            </a:gsLst>
            <a:lin ang="0" scaled="1"/>
          </a:gradFill>
          <a:ln w="9525">
            <a:noFill/>
            <a:miter lim="800000"/>
            <a:headEnd/>
            <a:tailEnd/>
          </a:ln>
        </p:spPr>
        <p:txBody>
          <a:bodyPr/>
          <a:lstStyle/>
          <a:p>
            <a:pPr algn="ctr" eaLnBrk="1" hangingPunct="1">
              <a:defRPr/>
            </a:pPr>
            <a:r>
              <a:rPr lang="en-GB" sz="1200">
                <a:latin typeface="Gill Sans MT" pitchFamily="34" charset="0"/>
              </a:rPr>
              <a:t>Copyright </a:t>
            </a:r>
            <a:r>
              <a:rPr lang="en-US" sz="1200">
                <a:latin typeface="Gill Sans MT" pitchFamily="34" charset="0"/>
              </a:rPr>
              <a:t>©</a:t>
            </a:r>
            <a:r>
              <a:rPr lang="en-GB" sz="1200">
                <a:latin typeface="Gill Sans MT" pitchFamily="34" charset="0"/>
              </a:rPr>
              <a:t>,</a:t>
            </a:r>
            <a:r>
              <a:rPr lang="en-US" sz="1200">
                <a:latin typeface="Gill Sans MT" pitchFamily="34" charset="0"/>
              </a:rPr>
              <a:t> Visual Collaboration Technologies Inc. 2005</a:t>
            </a:r>
          </a:p>
        </p:txBody>
      </p:sp>
      <p:sp>
        <p:nvSpPr>
          <p:cNvPr id="8197" name="Rectangle 4"/>
          <p:cNvSpPr>
            <a:spLocks noGrp="1" noChangeArrowheads="1"/>
          </p:cNvSpPr>
          <p:nvPr>
            <p:ph type="title"/>
          </p:nvPr>
        </p:nvSpPr>
        <p:spPr bwMode="auto">
          <a:xfrm>
            <a:off x="923925" y="390525"/>
            <a:ext cx="6022975" cy="538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198" name="Rectangle 5"/>
          <p:cNvSpPr>
            <a:spLocks noGrp="1" noChangeArrowheads="1"/>
          </p:cNvSpPr>
          <p:nvPr>
            <p:ph type="body" idx="1"/>
          </p:nvPr>
        </p:nvSpPr>
        <p:spPr bwMode="auto">
          <a:xfrm>
            <a:off x="793750" y="1606550"/>
            <a:ext cx="7721600" cy="41735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8199" name="Picture 6" descr="VCollab Shaded Logo Final"/>
          <p:cNvPicPr>
            <a:picLocks noChangeAspect="1" noChangeArrowheads="1"/>
          </p:cNvPicPr>
          <p:nvPr/>
        </p:nvPicPr>
        <p:blipFill>
          <a:blip r:embed="rId13" cstate="print"/>
          <a:srcRect/>
          <a:stretch>
            <a:fillRect/>
          </a:stretch>
        </p:blipFill>
        <p:spPr bwMode="auto">
          <a:xfrm>
            <a:off x="7132638" y="481013"/>
            <a:ext cx="1692275" cy="406400"/>
          </a:xfrm>
          <a:prstGeom prst="rect">
            <a:avLst/>
          </a:prstGeom>
          <a:noFill/>
          <a:ln w="9525">
            <a:noFill/>
            <a:miter lim="800000"/>
            <a:headEnd/>
            <a:tailEnd/>
          </a:ln>
        </p:spPr>
      </p:pic>
      <p:sp>
        <p:nvSpPr>
          <p:cNvPr id="284679" name="Rectangle 7"/>
          <p:cNvSpPr>
            <a:spLocks noGrp="1" noChangeArrowheads="1"/>
          </p:cNvSpPr>
          <p:nvPr>
            <p:ph type="sldNum" sz="quarter" idx="4"/>
          </p:nvPr>
        </p:nvSpPr>
        <p:spPr bwMode="auto">
          <a:xfrm>
            <a:off x="6886575" y="62722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Black" pitchFamily="34" charset="0"/>
              </a:defRPr>
            </a:lvl1pPr>
          </a:lstStyle>
          <a:p>
            <a:pPr>
              <a:defRPr/>
            </a:pPr>
            <a:fld id="{D1CC780B-4362-4FF5-AEBD-952DA4C928CC}" type="slidenum">
              <a:rPr lang="en-US"/>
              <a:pPr>
                <a:defRPr/>
              </a:pPr>
              <a:t>‹#›</a:t>
            </a:fld>
            <a:endParaRPr lang="en-US"/>
          </a:p>
        </p:txBody>
      </p:sp>
      <p:sp>
        <p:nvSpPr>
          <p:cNvPr id="284680" name="Rectangle 8"/>
          <p:cNvSpPr>
            <a:spLocks noChangeArrowheads="1"/>
          </p:cNvSpPr>
          <p:nvPr/>
        </p:nvSpPr>
        <p:spPr bwMode="auto">
          <a:xfrm>
            <a:off x="896938" y="1165225"/>
            <a:ext cx="157162" cy="258763"/>
          </a:xfrm>
          <a:prstGeom prst="rect">
            <a:avLst/>
          </a:prstGeom>
          <a:solidFill>
            <a:srgbClr val="660066"/>
          </a:solidFill>
          <a:ln w="12700">
            <a:noFill/>
            <a:miter lim="800000"/>
            <a:headEnd/>
            <a:tailEnd/>
          </a:ln>
          <a:effectLst/>
        </p:spPr>
        <p:txBody>
          <a:bodyPr wrap="none" anchor="ctr"/>
          <a:lstStyle/>
          <a:p>
            <a:pPr>
              <a:defRPr/>
            </a:pPr>
            <a:endParaRPr lang="en-US">
              <a:latin typeface="Arial" charset="0"/>
            </a:endParaRPr>
          </a:p>
        </p:txBody>
      </p:sp>
      <p:sp>
        <p:nvSpPr>
          <p:cNvPr id="284681" name="Rectangle 9"/>
          <p:cNvSpPr>
            <a:spLocks noChangeArrowheads="1"/>
          </p:cNvSpPr>
          <p:nvPr/>
        </p:nvSpPr>
        <p:spPr bwMode="auto">
          <a:xfrm>
            <a:off x="1162050" y="1163638"/>
            <a:ext cx="157163" cy="258762"/>
          </a:xfrm>
          <a:prstGeom prst="rect">
            <a:avLst/>
          </a:prstGeom>
          <a:solidFill>
            <a:srgbClr val="B80000"/>
          </a:solidFill>
          <a:ln w="12700">
            <a:noFill/>
            <a:miter lim="800000"/>
            <a:headEnd/>
            <a:tailEnd/>
          </a:ln>
          <a:effectLst/>
        </p:spPr>
        <p:txBody>
          <a:bodyPr wrap="none" anchor="ctr"/>
          <a:lstStyle/>
          <a:p>
            <a:pPr>
              <a:defRPr/>
            </a:pPr>
            <a:endParaRPr lang="en-US">
              <a:latin typeface="Arial" charset="0"/>
            </a:endParaRPr>
          </a:p>
        </p:txBody>
      </p:sp>
      <p:sp>
        <p:nvSpPr>
          <p:cNvPr id="284682" name="Rectangle 10"/>
          <p:cNvSpPr>
            <a:spLocks noChangeArrowheads="1"/>
          </p:cNvSpPr>
          <p:nvPr/>
        </p:nvSpPr>
        <p:spPr bwMode="auto">
          <a:xfrm>
            <a:off x="1423988" y="1160463"/>
            <a:ext cx="157162" cy="258762"/>
          </a:xfrm>
          <a:prstGeom prst="rect">
            <a:avLst/>
          </a:prstGeom>
          <a:solidFill>
            <a:srgbClr val="EE6000"/>
          </a:solidFill>
          <a:ln w="12700">
            <a:noFill/>
            <a:miter lim="800000"/>
            <a:headEnd/>
            <a:tailEnd/>
          </a:ln>
          <a:effectLst/>
        </p:spPr>
        <p:txBody>
          <a:bodyPr wrap="none" anchor="ctr"/>
          <a:lstStyle/>
          <a:p>
            <a:pPr>
              <a:defRPr/>
            </a:pPr>
            <a:endParaRPr lang="en-US">
              <a:latin typeface="Arial" charset="0"/>
            </a:endParaRPr>
          </a:p>
        </p:txBody>
      </p:sp>
      <p:sp>
        <p:nvSpPr>
          <p:cNvPr id="284683" name="Rectangle 11"/>
          <p:cNvSpPr>
            <a:spLocks noChangeArrowheads="1"/>
          </p:cNvSpPr>
          <p:nvPr/>
        </p:nvSpPr>
        <p:spPr bwMode="auto">
          <a:xfrm>
            <a:off x="1685925" y="1162050"/>
            <a:ext cx="157163" cy="258763"/>
          </a:xfrm>
          <a:prstGeom prst="rect">
            <a:avLst/>
          </a:prstGeom>
          <a:solidFill>
            <a:srgbClr val="208856"/>
          </a:solidFill>
          <a:ln w="12700">
            <a:noFill/>
            <a:miter lim="800000"/>
            <a:headEnd/>
            <a:tailEnd/>
          </a:ln>
          <a:effectLst/>
        </p:spPr>
        <p:txBody>
          <a:bodyPr wrap="none" anchor="ctr"/>
          <a:lstStyle/>
          <a:p>
            <a:pPr>
              <a:defRPr/>
            </a:pPr>
            <a:endParaRPr lang="en-US">
              <a:latin typeface="Arial" charset="0"/>
            </a:endParaRPr>
          </a:p>
        </p:txBody>
      </p:sp>
      <p:sp>
        <p:nvSpPr>
          <p:cNvPr id="284684" name="Rectangle 12"/>
          <p:cNvSpPr>
            <a:spLocks noChangeArrowheads="1"/>
          </p:cNvSpPr>
          <p:nvPr/>
        </p:nvSpPr>
        <p:spPr bwMode="auto">
          <a:xfrm>
            <a:off x="1957388" y="1165225"/>
            <a:ext cx="157162" cy="258763"/>
          </a:xfrm>
          <a:prstGeom prst="rect">
            <a:avLst/>
          </a:prstGeom>
          <a:solidFill>
            <a:srgbClr val="023F98"/>
          </a:solidFill>
          <a:ln w="12700">
            <a:noFill/>
            <a:miter lim="800000"/>
            <a:headEnd/>
            <a:tailEnd/>
          </a:ln>
          <a:effectLst/>
        </p:spPr>
        <p:txBody>
          <a:bodyPr wrap="none" anchor="ct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defRPr>
      </a:lvl2pPr>
      <a:lvl3pPr algn="l" rtl="0" eaLnBrk="0" fontAlgn="base" hangingPunct="0">
        <a:spcBef>
          <a:spcPct val="0"/>
        </a:spcBef>
        <a:spcAft>
          <a:spcPct val="0"/>
        </a:spcAft>
        <a:defRPr sz="2800">
          <a:solidFill>
            <a:schemeClr val="tx1"/>
          </a:solidFill>
          <a:latin typeface="Arial" charset="0"/>
        </a:defRPr>
      </a:lvl3pPr>
      <a:lvl4pPr algn="l" rtl="0" eaLnBrk="0" fontAlgn="base" hangingPunct="0">
        <a:spcBef>
          <a:spcPct val="0"/>
        </a:spcBef>
        <a:spcAft>
          <a:spcPct val="0"/>
        </a:spcAft>
        <a:defRPr sz="2800">
          <a:solidFill>
            <a:schemeClr val="tx1"/>
          </a:solidFill>
          <a:latin typeface="Arial" charset="0"/>
        </a:defRPr>
      </a:lvl4pPr>
      <a:lvl5pPr algn="l" rtl="0" eaLnBrk="0" fontAlgn="base" hangingPunct="0">
        <a:spcBef>
          <a:spcPct val="0"/>
        </a:spcBef>
        <a:spcAft>
          <a:spcPct val="0"/>
        </a:spcAft>
        <a:defRPr sz="2800">
          <a:solidFill>
            <a:schemeClr val="tx1"/>
          </a:solidFill>
          <a:latin typeface="Arial" charset="0"/>
        </a:defRPr>
      </a:lvl5pPr>
      <a:lvl6pPr marL="457200" algn="l" rtl="0" fontAlgn="base">
        <a:spcBef>
          <a:spcPct val="0"/>
        </a:spcBef>
        <a:spcAft>
          <a:spcPct val="0"/>
        </a:spcAft>
        <a:defRPr sz="2800">
          <a:solidFill>
            <a:schemeClr val="tx1"/>
          </a:solidFill>
          <a:latin typeface="Arial" charset="0"/>
        </a:defRPr>
      </a:lvl6pPr>
      <a:lvl7pPr marL="914400" algn="l" rtl="0" fontAlgn="base">
        <a:spcBef>
          <a:spcPct val="0"/>
        </a:spcBef>
        <a:spcAft>
          <a:spcPct val="0"/>
        </a:spcAft>
        <a:defRPr sz="2800">
          <a:solidFill>
            <a:schemeClr val="tx1"/>
          </a:solidFill>
          <a:latin typeface="Arial" charset="0"/>
        </a:defRPr>
      </a:lvl7pPr>
      <a:lvl8pPr marL="1371600" algn="l" rtl="0" fontAlgn="base">
        <a:spcBef>
          <a:spcPct val="0"/>
        </a:spcBef>
        <a:spcAft>
          <a:spcPct val="0"/>
        </a:spcAft>
        <a:defRPr sz="2800">
          <a:solidFill>
            <a:schemeClr val="tx1"/>
          </a:solidFill>
          <a:latin typeface="Arial" charset="0"/>
        </a:defRPr>
      </a:lvl8pPr>
      <a:lvl9pPr marL="1828800" algn="l" rtl="0" fontAlgn="base">
        <a:spcBef>
          <a:spcPct val="0"/>
        </a:spcBef>
        <a:spcAft>
          <a:spcPct val="0"/>
        </a:spcAft>
        <a:defRPr sz="2800">
          <a:solidFill>
            <a:schemeClr val="tx1"/>
          </a:solidFill>
          <a:latin typeface="Arial" charset="0"/>
        </a:defRPr>
      </a:lvl9pPr>
    </p:titleStyle>
    <p:bodyStyle>
      <a:lvl1pPr marL="342900" indent="-342900" algn="l" rtl="0" eaLnBrk="0" fontAlgn="base" hangingPunct="0">
        <a:lnSpc>
          <a:spcPct val="120000"/>
        </a:lnSpc>
        <a:spcBef>
          <a:spcPct val="20000"/>
        </a:spcBef>
        <a:spcAft>
          <a:spcPct val="0"/>
        </a:spcAft>
        <a:buClr>
          <a:srgbClr val="660066"/>
        </a:buClr>
        <a:buSzPct val="75000"/>
        <a:buFont typeface="Wingdings" pitchFamily="2" charset="2"/>
        <a:buChar char="n"/>
        <a:defRPr sz="2400">
          <a:solidFill>
            <a:schemeClr val="tx1"/>
          </a:solidFill>
          <a:latin typeface="+mn-lt"/>
          <a:ea typeface="+mn-ea"/>
          <a:cs typeface="+mn-cs"/>
        </a:defRPr>
      </a:lvl1pPr>
      <a:lvl2pPr marL="742950" indent="-285750" algn="l" rtl="0" eaLnBrk="0" fontAlgn="base" hangingPunct="0">
        <a:lnSpc>
          <a:spcPct val="105000"/>
        </a:lnSpc>
        <a:spcBef>
          <a:spcPct val="15000"/>
        </a:spcBef>
        <a:spcAft>
          <a:spcPct val="10000"/>
        </a:spcAft>
        <a:buClr>
          <a:schemeClr val="accent2"/>
        </a:buClr>
        <a:buSzPct val="70000"/>
        <a:buFont typeface="Wingdings" pitchFamily="2" charset="2"/>
        <a:buChar char="¨"/>
        <a:defRPr sz="2000">
          <a:solidFill>
            <a:srgbClr val="800080"/>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asad@vcollab.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gif"/><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jpeg"/><Relationship Id="rId9"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1.png"/><Relationship Id="rId18" Type="http://schemas.openxmlformats.org/officeDocument/2006/relationships/oleObject" Target="../embeddings/Microsoft_Office_Excel_97-2003_Worksheet1.xls"/><Relationship Id="rId3" Type="http://schemas.openxmlformats.org/officeDocument/2006/relationships/notesSlide" Target="../notesSlides/notesSlide21.xml"/><Relationship Id="rId7" Type="http://schemas.openxmlformats.org/officeDocument/2006/relationships/oleObject" Target="../embeddings/oleObject4.bin"/><Relationship Id="rId12" Type="http://schemas.openxmlformats.org/officeDocument/2006/relationships/oleObject" Target="../embeddings/oleObject8.bin"/><Relationship Id="rId17" Type="http://schemas.openxmlformats.org/officeDocument/2006/relationships/image" Target="../media/image35.png"/><Relationship Id="rId2" Type="http://schemas.openxmlformats.org/officeDocument/2006/relationships/slideLayout" Target="../slideLayouts/slideLayout7.xml"/><Relationship Id="rId16" Type="http://schemas.openxmlformats.org/officeDocument/2006/relationships/image" Target="../media/image34.png"/><Relationship Id="rId20" Type="http://schemas.openxmlformats.org/officeDocument/2006/relationships/image" Target="../media/image37.jpeg"/><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7.bin"/><Relationship Id="rId5" Type="http://schemas.openxmlformats.org/officeDocument/2006/relationships/oleObject" Target="../embeddings/oleObject2.bin"/><Relationship Id="rId15" Type="http://schemas.openxmlformats.org/officeDocument/2006/relationships/image" Target="../media/image33.png"/><Relationship Id="rId10" Type="http://schemas.openxmlformats.org/officeDocument/2006/relationships/image" Target="../media/image30.png"/><Relationship Id="rId19" Type="http://schemas.openxmlformats.org/officeDocument/2006/relationships/image" Target="../media/image36.jpeg"/><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mailto:prasad@vcollab.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ctrTitle"/>
          </p:nvPr>
        </p:nvSpPr>
        <p:spPr>
          <a:xfrm>
            <a:off x="909638" y="2162175"/>
            <a:ext cx="7772400" cy="1720850"/>
          </a:xfrm>
        </p:spPr>
        <p:txBody>
          <a:bodyPr/>
          <a:lstStyle/>
          <a:p>
            <a:pPr eaLnBrk="1" hangingPunct="1">
              <a:defRPr/>
            </a:pPr>
            <a:r>
              <a:rPr lang="en-US" sz="3600" dirty="0" smtClean="0"/>
              <a:t> </a:t>
            </a:r>
            <a:r>
              <a:rPr lang="en-US" dirty="0" smtClean="0"/>
              <a:t/>
            </a:r>
            <a:br>
              <a:rPr lang="en-US" dirty="0" smtClean="0"/>
            </a:br>
            <a:r>
              <a:rPr lang="en-US" dirty="0" smtClean="0"/>
              <a:t> </a:t>
            </a:r>
          </a:p>
        </p:txBody>
      </p:sp>
      <p:sp>
        <p:nvSpPr>
          <p:cNvPr id="10243" name="Text Box 3"/>
          <p:cNvSpPr txBox="1">
            <a:spLocks noChangeArrowheads="1"/>
          </p:cNvSpPr>
          <p:nvPr/>
        </p:nvSpPr>
        <p:spPr bwMode="auto">
          <a:xfrm>
            <a:off x="2306638" y="1695450"/>
            <a:ext cx="4799012" cy="457200"/>
          </a:xfrm>
          <a:prstGeom prst="rect">
            <a:avLst/>
          </a:prstGeom>
          <a:noFill/>
          <a:ln w="12700">
            <a:noFill/>
            <a:miter lim="800000"/>
            <a:headEnd/>
            <a:tailEnd/>
          </a:ln>
        </p:spPr>
        <p:txBody>
          <a:bodyPr>
            <a:spAutoFit/>
          </a:bodyPr>
          <a:lstStyle/>
          <a:p>
            <a:pPr>
              <a:spcBef>
                <a:spcPct val="50000"/>
              </a:spcBef>
            </a:pPr>
            <a:r>
              <a:rPr lang="en-US" sz="2400" b="1" dirty="0"/>
              <a:t>Visual Collaboration Solutions</a:t>
            </a:r>
          </a:p>
        </p:txBody>
      </p:sp>
      <p:sp>
        <p:nvSpPr>
          <p:cNvPr id="10244" name="Title 3"/>
          <p:cNvSpPr>
            <a:spLocks/>
          </p:cNvSpPr>
          <p:nvPr/>
        </p:nvSpPr>
        <p:spPr bwMode="auto">
          <a:xfrm>
            <a:off x="389105" y="2354095"/>
            <a:ext cx="8073959" cy="933854"/>
          </a:xfrm>
          <a:prstGeom prst="rect">
            <a:avLst/>
          </a:prstGeom>
          <a:noFill/>
          <a:ln w="9525">
            <a:noFill/>
            <a:miter lim="800000"/>
            <a:headEnd/>
            <a:tailEnd/>
          </a:ln>
        </p:spPr>
        <p:txBody>
          <a:bodyPr anchor="ctr"/>
          <a:lstStyle/>
          <a:p>
            <a:pPr algn="ctr" eaLnBrk="1" hangingPunct="1"/>
            <a:r>
              <a:rPr lang="en-US" sz="3200" b="1" dirty="0"/>
              <a:t>    </a:t>
            </a:r>
            <a:br>
              <a:rPr lang="en-US" sz="3200" b="1" dirty="0"/>
            </a:br>
            <a:r>
              <a:rPr lang="en-US" sz="3200" b="1" dirty="0"/>
              <a:t/>
            </a:r>
            <a:br>
              <a:rPr lang="en-US" sz="3200" b="1" dirty="0"/>
            </a:br>
            <a:r>
              <a:rPr lang="en-US" sz="3200" b="1" dirty="0"/>
              <a:t/>
            </a:r>
            <a:br>
              <a:rPr lang="en-US" sz="3200" b="1" dirty="0"/>
            </a:br>
            <a:endParaRPr lang="en-US" sz="3200" b="1" dirty="0" smtClean="0"/>
          </a:p>
          <a:p>
            <a:pPr algn="ctr" eaLnBrk="1" hangingPunct="1"/>
            <a:endParaRPr lang="en-US" sz="3200" b="1" dirty="0"/>
          </a:p>
          <a:p>
            <a:pPr algn="ctr" eaLnBrk="1" hangingPunct="1"/>
            <a:r>
              <a:rPr lang="en-US" sz="3200" b="1" dirty="0" smtClean="0"/>
              <a:t>CAE </a:t>
            </a:r>
            <a:r>
              <a:rPr lang="en-US" sz="3200" b="1" dirty="0"/>
              <a:t>Visualization &amp; Collaboration </a:t>
            </a:r>
            <a:br>
              <a:rPr lang="en-US" sz="3200" b="1" dirty="0"/>
            </a:br>
            <a:r>
              <a:rPr lang="en-US" sz="3200" b="1" dirty="0"/>
              <a:t>in </a:t>
            </a:r>
            <a:r>
              <a:rPr lang="en-US" sz="3200" b="1" dirty="0" smtClean="0"/>
              <a:t>PLM/SDM environment</a:t>
            </a:r>
            <a:endParaRPr lang="en-US" sz="3200" b="1" dirty="0"/>
          </a:p>
          <a:p>
            <a:pPr algn="ctr" eaLnBrk="1" hangingPunct="1"/>
            <a:endParaRPr lang="en-US" sz="3200" b="1" dirty="0" smtClean="0"/>
          </a:p>
          <a:p>
            <a:pPr algn="ctr" eaLnBrk="1" hangingPunct="1"/>
            <a:r>
              <a:rPr lang="en-US" sz="2000" b="1" dirty="0" smtClean="0"/>
              <a:t>Prasad </a:t>
            </a:r>
            <a:r>
              <a:rPr lang="en-US" sz="2000" b="1" dirty="0" err="1" smtClean="0"/>
              <a:t>Mandava</a:t>
            </a:r>
            <a:endParaRPr lang="en-US" sz="2000" b="1" dirty="0" smtClean="0"/>
          </a:p>
          <a:p>
            <a:pPr algn="ctr" eaLnBrk="1" hangingPunct="1"/>
            <a:r>
              <a:rPr lang="en-US" sz="2000" b="1" dirty="0" smtClean="0">
                <a:hlinkClick r:id="rId3"/>
              </a:rPr>
              <a:t>prasad@vcollab.com</a:t>
            </a:r>
            <a:endParaRPr lang="en-US" sz="2000" b="1" dirty="0" smtClean="0"/>
          </a:p>
          <a:p>
            <a:pPr algn="ctr" eaLnBrk="1" hangingPunct="1"/>
            <a:r>
              <a:rPr lang="en-US" sz="1800" b="1" dirty="0" smtClean="0"/>
              <a:t>Ph: 248 835 6880</a:t>
            </a:r>
            <a:r>
              <a:rPr lang="en-US" sz="1800" dirty="0" smtClean="0"/>
              <a:t> </a:t>
            </a:r>
            <a:r>
              <a:rPr lang="en-US" sz="2800" dirty="0"/>
              <a:t/>
            </a:r>
            <a:br>
              <a:rPr lang="en-US" sz="2800" dirty="0"/>
            </a:br>
            <a:r>
              <a:rPr lang="en-US" sz="2400" dirty="0"/>
              <a:t> </a:t>
            </a:r>
            <a:r>
              <a:rPr lang="en-US" sz="2800" dirty="0"/>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3"/>
          <p:cNvSpPr>
            <a:spLocks noGrp="1"/>
          </p:cNvSpPr>
          <p:nvPr>
            <p:ph type="title" idx="4294967295"/>
          </p:nvPr>
        </p:nvSpPr>
        <p:spPr>
          <a:xfrm>
            <a:off x="136525" y="374650"/>
            <a:ext cx="6906301" cy="574675"/>
          </a:xfrm>
        </p:spPr>
        <p:txBody>
          <a:bodyPr/>
          <a:lstStyle/>
          <a:p>
            <a:pPr eaLnBrk="1" hangingPunct="1"/>
            <a:r>
              <a:rPr lang="en-US" sz="3200" b="1" dirty="0" smtClean="0"/>
              <a:t>CAX .. reduce further by filtering  </a:t>
            </a:r>
            <a:r>
              <a:rPr lang="en-US" sz="2000" b="1" dirty="0" smtClean="0"/>
              <a:t>  </a:t>
            </a:r>
          </a:p>
        </p:txBody>
      </p:sp>
      <p:graphicFrame>
        <p:nvGraphicFramePr>
          <p:cNvPr id="203779" name="Group 3"/>
          <p:cNvGraphicFramePr>
            <a:graphicFrameLocks noGrp="1"/>
          </p:cNvGraphicFramePr>
          <p:nvPr>
            <p:ph idx="4294967295"/>
          </p:nvPr>
        </p:nvGraphicFramePr>
        <p:xfrm>
          <a:off x="315913" y="1665288"/>
          <a:ext cx="8505825" cy="3493008"/>
        </p:xfrm>
        <a:graphic>
          <a:graphicData uri="http://schemas.openxmlformats.org/drawingml/2006/table">
            <a:tbl>
              <a:tblPr/>
              <a:tblGrid>
                <a:gridCol w="2049462"/>
                <a:gridCol w="2125663"/>
                <a:gridCol w="1292225"/>
                <a:gridCol w="1836737"/>
                <a:gridCol w="1201738"/>
              </a:tblGrid>
              <a:tr h="1503363">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Calibri" pitchFamily="34" charset="0"/>
                        </a:rPr>
                        <a:t>CAE Software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CAE Results File Size  </a:t>
                      </a:r>
                    </a:p>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 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CAX File Size (MB)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File size reduction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Time for translation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ABAQUS (9 results)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310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 35.1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&lt; 2 Min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ABAQUS ( One result extracted)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310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6.85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&lt; 1 Min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8438" y="390525"/>
            <a:ext cx="6022975" cy="538163"/>
          </a:xfrm>
        </p:spPr>
        <p:txBody>
          <a:bodyPr/>
          <a:lstStyle/>
          <a:p>
            <a:r>
              <a:rPr lang="en-US" sz="3200" b="1" smtClean="0"/>
              <a:t>VCollab Approach</a:t>
            </a:r>
          </a:p>
        </p:txBody>
      </p:sp>
      <p:sp>
        <p:nvSpPr>
          <p:cNvPr id="16387" name="Rectangle 3"/>
          <p:cNvSpPr>
            <a:spLocks noGrp="1" noChangeArrowheads="1"/>
          </p:cNvSpPr>
          <p:nvPr>
            <p:ph type="body" idx="1"/>
          </p:nvPr>
        </p:nvSpPr>
        <p:spPr>
          <a:xfrm>
            <a:off x="300038" y="1558925"/>
            <a:ext cx="6437312" cy="4543425"/>
          </a:xfrm>
        </p:spPr>
        <p:txBody>
          <a:bodyPr/>
          <a:lstStyle/>
          <a:p>
            <a:pPr>
              <a:lnSpc>
                <a:spcPct val="100000"/>
              </a:lnSpc>
            </a:pPr>
            <a:r>
              <a:rPr lang="en-US" sz="2800" b="1" dirty="0" smtClean="0"/>
              <a:t>Provide Automated metadata extraction (</a:t>
            </a:r>
            <a:r>
              <a:rPr lang="en-US" sz="2800" b="1" dirty="0" err="1" smtClean="0"/>
              <a:t>VMoveCAE</a:t>
            </a:r>
            <a:r>
              <a:rPr lang="en-US" sz="2800" b="1" dirty="0" smtClean="0"/>
              <a:t>)</a:t>
            </a:r>
          </a:p>
          <a:p>
            <a:pPr lvl="1"/>
            <a:r>
              <a:rPr lang="en-US" sz="1800" dirty="0" smtClean="0"/>
              <a:t>Separate executable provided as part of </a:t>
            </a:r>
            <a:r>
              <a:rPr lang="en-US" sz="1800" dirty="0" err="1" smtClean="0"/>
              <a:t>VMoveCAE</a:t>
            </a:r>
            <a:endParaRPr lang="en-US" sz="1800" dirty="0" smtClean="0"/>
          </a:p>
          <a:p>
            <a:pPr lvl="1"/>
            <a:r>
              <a:rPr lang="en-US" sz="1800" dirty="0" smtClean="0"/>
              <a:t>Works across all </a:t>
            </a:r>
            <a:r>
              <a:rPr lang="en-US" sz="1800" dirty="0" err="1" smtClean="0"/>
              <a:t>VMoveCAE</a:t>
            </a:r>
            <a:r>
              <a:rPr lang="en-US" sz="1800" dirty="0" smtClean="0"/>
              <a:t> supported formats</a:t>
            </a:r>
          </a:p>
          <a:p>
            <a:pPr lvl="1"/>
            <a:r>
              <a:rPr lang="en-US" sz="1800" dirty="0" smtClean="0"/>
              <a:t>Extracts metadata and places it into xml file</a:t>
            </a:r>
          </a:p>
          <a:p>
            <a:pPr lvl="1"/>
            <a:r>
              <a:rPr lang="en-US" sz="1800" dirty="0" smtClean="0"/>
              <a:t>Xml file can be flavored for specific formatting needs</a:t>
            </a:r>
          </a:p>
          <a:p>
            <a:pPr lvl="1"/>
            <a:r>
              <a:rPr lang="en-US" sz="1800" dirty="0" smtClean="0"/>
              <a:t>Extensible data extraction</a:t>
            </a:r>
          </a:p>
          <a:p>
            <a:endParaRPr lang="en-US" dirty="0" smtClean="0"/>
          </a:p>
        </p:txBody>
      </p:sp>
      <p:pic>
        <p:nvPicPr>
          <p:cNvPr id="16388" name="Picture 9"/>
          <p:cNvPicPr>
            <a:picLocks noChangeAspect="1" noChangeArrowheads="1"/>
          </p:cNvPicPr>
          <p:nvPr/>
        </p:nvPicPr>
        <p:blipFill>
          <a:blip r:embed="rId3" cstate="print"/>
          <a:srcRect/>
          <a:stretch>
            <a:fillRect/>
          </a:stretch>
        </p:blipFill>
        <p:spPr bwMode="auto">
          <a:xfrm>
            <a:off x="5345889" y="4114530"/>
            <a:ext cx="3298825" cy="2071688"/>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98438" y="390525"/>
            <a:ext cx="6022975" cy="538163"/>
          </a:xfrm>
        </p:spPr>
        <p:txBody>
          <a:bodyPr/>
          <a:lstStyle/>
          <a:p>
            <a:r>
              <a:rPr lang="en-US" sz="3200" b="1" dirty="0" err="1" smtClean="0"/>
              <a:t>VCollab</a:t>
            </a:r>
            <a:r>
              <a:rPr lang="en-US" sz="3200" b="1" dirty="0" smtClean="0"/>
              <a:t> Approach</a:t>
            </a:r>
          </a:p>
        </p:txBody>
      </p:sp>
      <p:sp>
        <p:nvSpPr>
          <p:cNvPr id="2052" name="Rectangle 3"/>
          <p:cNvSpPr>
            <a:spLocks noGrp="1" noChangeArrowheads="1"/>
          </p:cNvSpPr>
          <p:nvPr>
            <p:ph type="body" idx="1"/>
          </p:nvPr>
        </p:nvSpPr>
        <p:spPr>
          <a:xfrm>
            <a:off x="233464" y="1470903"/>
            <a:ext cx="4856696" cy="4929897"/>
          </a:xfrm>
        </p:spPr>
        <p:txBody>
          <a:bodyPr/>
          <a:lstStyle/>
          <a:p>
            <a:pPr>
              <a:lnSpc>
                <a:spcPct val="100000"/>
              </a:lnSpc>
            </a:pPr>
            <a:r>
              <a:rPr lang="en-US" sz="2800" b="1" dirty="0" smtClean="0"/>
              <a:t>Provide easy to use,</a:t>
            </a:r>
            <a:r>
              <a:rPr lang="en-US" sz="2800" dirty="0" smtClean="0"/>
              <a:t> </a:t>
            </a:r>
            <a:r>
              <a:rPr lang="en-US" sz="2800" b="1" dirty="0" smtClean="0"/>
              <a:t>professional</a:t>
            </a:r>
            <a:r>
              <a:rPr lang="en-US" sz="2800" dirty="0" smtClean="0"/>
              <a:t>, </a:t>
            </a:r>
            <a:r>
              <a:rPr lang="en-US" sz="2800" b="1" dirty="0" smtClean="0"/>
              <a:t>light weight</a:t>
            </a:r>
            <a:r>
              <a:rPr lang="en-US" sz="2800" dirty="0" smtClean="0"/>
              <a:t> </a:t>
            </a:r>
            <a:r>
              <a:rPr lang="en-US" sz="2800" b="1" dirty="0" smtClean="0"/>
              <a:t>CAE Viewers (</a:t>
            </a:r>
            <a:r>
              <a:rPr lang="en-US" sz="2800" b="1" dirty="0" err="1" smtClean="0"/>
              <a:t>VCollab</a:t>
            </a:r>
            <a:r>
              <a:rPr lang="en-US" sz="2800" b="1" dirty="0" smtClean="0"/>
              <a:t>)</a:t>
            </a:r>
          </a:p>
          <a:p>
            <a:pPr lvl="1">
              <a:lnSpc>
                <a:spcPct val="95000"/>
              </a:lnSpc>
            </a:pPr>
            <a:r>
              <a:rPr lang="en-US" sz="1800" dirty="0" err="1" smtClean="0"/>
              <a:t>VCollab</a:t>
            </a:r>
            <a:r>
              <a:rPr lang="en-US" sz="1800" dirty="0" smtClean="0"/>
              <a:t> Presenter </a:t>
            </a:r>
            <a:r>
              <a:rPr lang="en-US" sz="1800" dirty="0" err="1" smtClean="0"/>
              <a:t>Lite</a:t>
            </a:r>
            <a:r>
              <a:rPr lang="en-US" sz="1800" dirty="0" smtClean="0"/>
              <a:t> (Reader)</a:t>
            </a:r>
            <a:endParaRPr lang="en-US" sz="1800" b="1" dirty="0" smtClean="0"/>
          </a:p>
          <a:p>
            <a:pPr lvl="2">
              <a:lnSpc>
                <a:spcPct val="90000"/>
              </a:lnSpc>
            </a:pPr>
            <a:r>
              <a:rPr lang="en-US" sz="1600" dirty="0" smtClean="0">
                <a:solidFill>
                  <a:srgbClr val="800080"/>
                </a:solidFill>
              </a:rPr>
              <a:t>free CAX viewer</a:t>
            </a:r>
          </a:p>
          <a:p>
            <a:pPr lvl="1">
              <a:lnSpc>
                <a:spcPct val="95000"/>
              </a:lnSpc>
            </a:pPr>
            <a:r>
              <a:rPr lang="en-US" sz="1800" dirty="0" err="1" smtClean="0"/>
              <a:t>VCollab</a:t>
            </a:r>
            <a:r>
              <a:rPr lang="en-US" sz="1800" dirty="0" smtClean="0"/>
              <a:t> Presenter </a:t>
            </a:r>
            <a:r>
              <a:rPr lang="en-US" sz="1800" dirty="0" smtClean="0"/>
              <a:t> </a:t>
            </a:r>
          </a:p>
          <a:p>
            <a:pPr lvl="2">
              <a:lnSpc>
                <a:spcPct val="95000"/>
              </a:lnSpc>
            </a:pPr>
            <a:r>
              <a:rPr lang="en-US" sz="2200" dirty="0" smtClean="0">
                <a:solidFill>
                  <a:srgbClr val="FF0000"/>
                </a:solidFill>
              </a:rPr>
              <a:t>Plug-in to PLM/SDM</a:t>
            </a:r>
            <a:endParaRPr lang="en-US" sz="2200" dirty="0" smtClean="0">
              <a:solidFill>
                <a:srgbClr val="FF0000"/>
              </a:solidFill>
            </a:endParaRPr>
          </a:p>
          <a:p>
            <a:pPr lvl="2">
              <a:lnSpc>
                <a:spcPct val="90000"/>
              </a:lnSpc>
            </a:pPr>
            <a:r>
              <a:rPr lang="en-US" sz="1600" dirty="0" smtClean="0">
                <a:solidFill>
                  <a:srgbClr val="800080"/>
                </a:solidFill>
              </a:rPr>
              <a:t>allows for CAX data exploration</a:t>
            </a:r>
          </a:p>
          <a:p>
            <a:pPr lvl="1">
              <a:lnSpc>
                <a:spcPct val="95000"/>
              </a:lnSpc>
            </a:pPr>
            <a:r>
              <a:rPr lang="en-US" sz="1800" dirty="0" err="1" smtClean="0"/>
              <a:t>VCollab</a:t>
            </a:r>
            <a:r>
              <a:rPr lang="en-US" sz="1800" dirty="0" smtClean="0"/>
              <a:t> Pro </a:t>
            </a:r>
          </a:p>
          <a:p>
            <a:pPr lvl="2">
              <a:lnSpc>
                <a:spcPct val="90000"/>
              </a:lnSpc>
            </a:pPr>
            <a:r>
              <a:rPr lang="en-US" sz="1600" dirty="0" smtClean="0">
                <a:solidFill>
                  <a:srgbClr val="800080"/>
                </a:solidFill>
              </a:rPr>
              <a:t>allows for CAX authoring</a:t>
            </a:r>
          </a:p>
          <a:p>
            <a:pPr lvl="2">
              <a:lnSpc>
                <a:spcPct val="90000"/>
              </a:lnSpc>
            </a:pPr>
            <a:r>
              <a:rPr lang="en-US" sz="1600" dirty="0" smtClean="0">
                <a:solidFill>
                  <a:srgbClr val="800080"/>
                </a:solidFill>
              </a:rPr>
              <a:t>allows for combining CAX files</a:t>
            </a:r>
          </a:p>
          <a:p>
            <a:pPr lvl="2">
              <a:lnSpc>
                <a:spcPct val="90000"/>
              </a:lnSpc>
            </a:pPr>
            <a:r>
              <a:rPr lang="en-US" sz="1600" dirty="0" smtClean="0">
                <a:solidFill>
                  <a:srgbClr val="800080"/>
                </a:solidFill>
              </a:rPr>
              <a:t>allows for custom annotations</a:t>
            </a:r>
          </a:p>
          <a:p>
            <a:pPr lvl="2">
              <a:lnSpc>
                <a:spcPct val="90000"/>
              </a:lnSpc>
            </a:pPr>
            <a:r>
              <a:rPr lang="en-US" sz="1600" dirty="0" smtClean="0">
                <a:solidFill>
                  <a:srgbClr val="800080"/>
                </a:solidFill>
              </a:rPr>
              <a:t>allows for creation of viewpoints</a:t>
            </a:r>
          </a:p>
          <a:p>
            <a:pPr lvl="2">
              <a:lnSpc>
                <a:spcPct val="90000"/>
              </a:lnSpc>
            </a:pPr>
            <a:r>
              <a:rPr lang="en-US" sz="1600" dirty="0" smtClean="0">
                <a:solidFill>
                  <a:srgbClr val="800080"/>
                </a:solidFill>
              </a:rPr>
              <a:t>Allows for automated CAE report generation</a:t>
            </a:r>
          </a:p>
          <a:p>
            <a:pPr lvl="2">
              <a:lnSpc>
                <a:spcPct val="90000"/>
              </a:lnSpc>
            </a:pPr>
            <a:endParaRPr lang="en-US" dirty="0" smtClean="0"/>
          </a:p>
        </p:txBody>
      </p:sp>
      <p:pic>
        <p:nvPicPr>
          <p:cNvPr id="2" name="Picture 3"/>
          <p:cNvPicPr>
            <a:picLocks noChangeAspect="1" noChangeArrowheads="1"/>
          </p:cNvPicPr>
          <p:nvPr/>
        </p:nvPicPr>
        <p:blipFill>
          <a:blip r:embed="rId3" cstate="print"/>
          <a:srcRect/>
          <a:stretch>
            <a:fillRect/>
          </a:stretch>
        </p:blipFill>
        <p:spPr bwMode="auto">
          <a:xfrm>
            <a:off x="5010448" y="1673158"/>
            <a:ext cx="3870905" cy="3363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8438" y="390525"/>
            <a:ext cx="6022975" cy="538163"/>
          </a:xfrm>
        </p:spPr>
        <p:txBody>
          <a:bodyPr/>
          <a:lstStyle/>
          <a:p>
            <a:r>
              <a:rPr lang="en-US" sz="3200" b="1" dirty="0" err="1" smtClean="0"/>
              <a:t>VCollab</a:t>
            </a:r>
            <a:r>
              <a:rPr lang="en-US" sz="3200" b="1" dirty="0" smtClean="0"/>
              <a:t> Approach</a:t>
            </a:r>
          </a:p>
        </p:txBody>
      </p:sp>
      <p:sp>
        <p:nvSpPr>
          <p:cNvPr id="17411" name="Rectangle 3"/>
          <p:cNvSpPr>
            <a:spLocks noGrp="1" noChangeArrowheads="1"/>
          </p:cNvSpPr>
          <p:nvPr>
            <p:ph type="body" idx="1"/>
          </p:nvPr>
        </p:nvSpPr>
        <p:spPr>
          <a:xfrm>
            <a:off x="182563" y="1714500"/>
            <a:ext cx="4314825" cy="4543425"/>
          </a:xfrm>
        </p:spPr>
        <p:txBody>
          <a:bodyPr/>
          <a:lstStyle/>
          <a:p>
            <a:pPr>
              <a:lnSpc>
                <a:spcPct val="100000"/>
              </a:lnSpc>
            </a:pPr>
            <a:r>
              <a:rPr lang="en-US" sz="2800" b="1" smtClean="0"/>
              <a:t>Provide interfaces with general tools</a:t>
            </a:r>
          </a:p>
          <a:p>
            <a:pPr lvl="1"/>
            <a:r>
              <a:rPr lang="en-US" sz="1800" smtClean="0"/>
              <a:t>Internet Browser</a:t>
            </a:r>
          </a:p>
          <a:p>
            <a:pPr lvl="1"/>
            <a:r>
              <a:rPr lang="en-US" sz="1800" smtClean="0"/>
              <a:t>MS/Office</a:t>
            </a:r>
          </a:p>
          <a:p>
            <a:pPr lvl="1"/>
            <a:r>
              <a:rPr lang="en-US" sz="1800" smtClean="0"/>
              <a:t>MS SharePoint </a:t>
            </a:r>
          </a:p>
          <a:p>
            <a:pPr lvl="1"/>
            <a:endParaRPr lang="en-US" sz="1800" smtClean="0"/>
          </a:p>
          <a:p>
            <a:endParaRPr lang="en-US" smtClean="0"/>
          </a:p>
        </p:txBody>
      </p:sp>
      <p:pic>
        <p:nvPicPr>
          <p:cNvPr id="17412" name="Picture 3" descr="word"/>
          <p:cNvPicPr>
            <a:picLocks noChangeAspect="1" noChangeArrowheads="1"/>
          </p:cNvPicPr>
          <p:nvPr/>
        </p:nvPicPr>
        <p:blipFill>
          <a:blip r:embed="rId3" cstate="print"/>
          <a:srcRect/>
          <a:stretch>
            <a:fillRect/>
          </a:stretch>
        </p:blipFill>
        <p:spPr bwMode="auto">
          <a:xfrm>
            <a:off x="4065588" y="1439863"/>
            <a:ext cx="3249612" cy="4873625"/>
          </a:xfrm>
          <a:prstGeom prst="rect">
            <a:avLst/>
          </a:prstGeom>
          <a:noFill/>
          <a:ln w="9525">
            <a:noFill/>
            <a:miter lim="800000"/>
            <a:headEnd/>
            <a:tailEnd/>
          </a:ln>
        </p:spPr>
      </p:pic>
      <p:pic>
        <p:nvPicPr>
          <p:cNvPr id="17413" name="Picture 4" descr="excel"/>
          <p:cNvPicPr>
            <a:picLocks noChangeAspect="1" noChangeArrowheads="1"/>
          </p:cNvPicPr>
          <p:nvPr/>
        </p:nvPicPr>
        <p:blipFill>
          <a:blip r:embed="rId4" cstate="print"/>
          <a:srcRect/>
          <a:stretch>
            <a:fillRect/>
          </a:stretch>
        </p:blipFill>
        <p:spPr bwMode="auto">
          <a:xfrm>
            <a:off x="6340475" y="1462088"/>
            <a:ext cx="2708275" cy="1906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438" y="390525"/>
            <a:ext cx="6022975" cy="538163"/>
          </a:xfrm>
        </p:spPr>
        <p:txBody>
          <a:bodyPr/>
          <a:lstStyle/>
          <a:p>
            <a:r>
              <a:rPr lang="en-US" sz="3200" b="1" dirty="0" err="1" smtClean="0"/>
              <a:t>VCollab</a:t>
            </a:r>
            <a:r>
              <a:rPr lang="en-US" sz="3200" b="1" dirty="0" smtClean="0"/>
              <a:t> Approach</a:t>
            </a:r>
          </a:p>
        </p:txBody>
      </p:sp>
      <p:sp>
        <p:nvSpPr>
          <p:cNvPr id="18435" name="Rectangle 3"/>
          <p:cNvSpPr>
            <a:spLocks noGrp="1" noChangeArrowheads="1"/>
          </p:cNvSpPr>
          <p:nvPr>
            <p:ph type="body" idx="1"/>
          </p:nvPr>
        </p:nvSpPr>
        <p:spPr>
          <a:xfrm>
            <a:off x="300038" y="1733550"/>
            <a:ext cx="8053387" cy="4543425"/>
          </a:xfrm>
        </p:spPr>
        <p:txBody>
          <a:bodyPr/>
          <a:lstStyle/>
          <a:p>
            <a:pPr>
              <a:lnSpc>
                <a:spcPct val="100000"/>
              </a:lnSpc>
            </a:pPr>
            <a:r>
              <a:rPr lang="en-US" sz="2800" b="1" dirty="0" smtClean="0"/>
              <a:t>Provide Automated report generation (</a:t>
            </a:r>
            <a:r>
              <a:rPr lang="en-US" sz="2800" b="1" dirty="0" err="1" smtClean="0"/>
              <a:t>VMove</a:t>
            </a:r>
            <a:r>
              <a:rPr lang="en-US" sz="2800" b="1" dirty="0" smtClean="0"/>
              <a:t>)</a:t>
            </a:r>
          </a:p>
          <a:p>
            <a:pPr lvl="1"/>
            <a:r>
              <a:rPr lang="en-US" sz="1800" dirty="0" smtClean="0"/>
              <a:t>Separate executable provided as part of </a:t>
            </a:r>
            <a:r>
              <a:rPr lang="en-US" sz="1800" dirty="0" err="1" smtClean="0"/>
              <a:t>VCollab</a:t>
            </a:r>
            <a:r>
              <a:rPr lang="en-US" sz="1800" dirty="0" smtClean="0"/>
              <a:t> Pro license</a:t>
            </a:r>
          </a:p>
          <a:p>
            <a:pPr lvl="1"/>
            <a:r>
              <a:rPr lang="en-US" sz="1800" dirty="0" smtClean="0"/>
              <a:t>Works across all </a:t>
            </a:r>
            <a:r>
              <a:rPr lang="en-US" sz="1800" dirty="0" err="1" smtClean="0"/>
              <a:t>VMoveCAE</a:t>
            </a:r>
            <a:r>
              <a:rPr lang="en-US" sz="1800" dirty="0" smtClean="0"/>
              <a:t> supported formats</a:t>
            </a:r>
          </a:p>
          <a:p>
            <a:pPr lvl="1"/>
            <a:r>
              <a:rPr lang="en-US" sz="1800" dirty="0" smtClean="0"/>
              <a:t>Generates 3D as well as 2D PPT reports</a:t>
            </a:r>
          </a:p>
          <a:p>
            <a:pPr lvl="1"/>
            <a:r>
              <a:rPr lang="en-US" sz="1800" dirty="0" smtClean="0"/>
              <a:t>Looking to extend to html and PDF</a:t>
            </a:r>
          </a:p>
          <a:p>
            <a:pPr lvl="1"/>
            <a:r>
              <a:rPr lang="en-US" sz="1800" dirty="0" smtClean="0"/>
              <a:t>Early stages of release / development</a:t>
            </a:r>
          </a:p>
          <a:p>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11637" y="1086864"/>
            <a:ext cx="7869237" cy="5591175"/>
          </a:xfrm>
          <a:prstGeom prst="rect">
            <a:avLst/>
          </a:prstGeom>
          <a:solidFill>
            <a:schemeClr val="bg1"/>
          </a:solidFill>
          <a:ln w="9525">
            <a:solidFill>
              <a:schemeClr val="tx1"/>
            </a:solidFill>
            <a:miter lim="800000"/>
            <a:headEnd/>
            <a:tailEnd/>
          </a:ln>
        </p:spPr>
        <p:txBody>
          <a:bodyPr wrap="none" anchor="ctr"/>
          <a:lstStyle/>
          <a:p>
            <a:endParaRPr lang="en-US" dirty="0"/>
          </a:p>
        </p:txBody>
      </p:sp>
      <p:sp>
        <p:nvSpPr>
          <p:cNvPr id="11267" name="Line 4"/>
          <p:cNvSpPr>
            <a:spLocks noChangeShapeType="1"/>
          </p:cNvSpPr>
          <p:nvPr/>
        </p:nvSpPr>
        <p:spPr bwMode="auto">
          <a:xfrm flipH="1">
            <a:off x="4569738" y="4682957"/>
            <a:ext cx="0" cy="339725"/>
          </a:xfrm>
          <a:prstGeom prst="line">
            <a:avLst/>
          </a:prstGeom>
          <a:noFill/>
          <a:ln w="28575">
            <a:solidFill>
              <a:srgbClr val="777777"/>
            </a:solidFill>
            <a:round/>
            <a:headEnd/>
            <a:tailEnd type="triangle" w="med" len="med"/>
          </a:ln>
        </p:spPr>
        <p:txBody>
          <a:bodyPr/>
          <a:lstStyle/>
          <a:p>
            <a:endParaRPr lang="en-US"/>
          </a:p>
        </p:txBody>
      </p:sp>
      <p:sp>
        <p:nvSpPr>
          <p:cNvPr id="11268" name="Line 5"/>
          <p:cNvSpPr>
            <a:spLocks noChangeShapeType="1"/>
          </p:cNvSpPr>
          <p:nvPr/>
        </p:nvSpPr>
        <p:spPr bwMode="auto">
          <a:xfrm>
            <a:off x="7146250" y="4676607"/>
            <a:ext cx="0" cy="339725"/>
          </a:xfrm>
          <a:prstGeom prst="line">
            <a:avLst/>
          </a:prstGeom>
          <a:noFill/>
          <a:ln w="28575">
            <a:solidFill>
              <a:srgbClr val="777777"/>
            </a:solidFill>
            <a:round/>
            <a:headEnd/>
            <a:tailEnd type="triangle" w="med" len="med"/>
          </a:ln>
        </p:spPr>
        <p:txBody>
          <a:bodyPr/>
          <a:lstStyle/>
          <a:p>
            <a:endParaRPr lang="en-US"/>
          </a:p>
        </p:txBody>
      </p:sp>
      <p:sp>
        <p:nvSpPr>
          <p:cNvPr id="379910" name="Text Box 6"/>
          <p:cNvSpPr txBox="1">
            <a:spLocks noChangeArrowheads="1"/>
          </p:cNvSpPr>
          <p:nvPr/>
        </p:nvSpPr>
        <p:spPr bwMode="auto">
          <a:xfrm>
            <a:off x="1077913" y="3821113"/>
            <a:ext cx="7010400" cy="769937"/>
          </a:xfrm>
          <a:prstGeom prst="rect">
            <a:avLst/>
          </a:prstGeom>
          <a:gradFill rotWithShape="1">
            <a:gsLst>
              <a:gs pos="0">
                <a:srgbClr val="777777"/>
              </a:gs>
              <a:gs pos="50000">
                <a:srgbClr val="777777">
                  <a:gamma/>
                  <a:tint val="47451"/>
                  <a:invGamma/>
                </a:srgbClr>
              </a:gs>
              <a:gs pos="100000">
                <a:srgbClr val="777777"/>
              </a:gs>
            </a:gsLst>
            <a:lin ang="5400000" scaled="1"/>
          </a:gra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sz="1800" dirty="0">
                <a:solidFill>
                  <a:schemeClr val="bg1"/>
                </a:solidFill>
                <a:effectLst>
                  <a:outerShdw blurRad="38100" dist="38100" dir="2700000" algn="tl">
                    <a:srgbClr val="000000"/>
                  </a:outerShdw>
                </a:effectLst>
                <a:latin typeface="Arial" charset="0"/>
                <a:cs typeface="Arial" charset="0"/>
              </a:rPr>
              <a:t>Highly Reduced Visualization Format *.CAX</a:t>
            </a:r>
          </a:p>
          <a:p>
            <a:pPr marL="457200" indent="-457200" algn="ctr" eaLnBrk="1" hangingPunct="1">
              <a:buClr>
                <a:srgbClr val="FFFFFF"/>
              </a:buClr>
              <a:buFont typeface="Wingdings" pitchFamily="2" charset="2"/>
              <a:buNone/>
              <a:defRPr/>
            </a:pPr>
            <a:endParaRPr lang="en-US" sz="800" dirty="0">
              <a:solidFill>
                <a:schemeClr val="bg1"/>
              </a:solidFill>
              <a:effectLst>
                <a:outerShdw blurRad="38100" dist="38100" dir="2700000" algn="tl">
                  <a:srgbClr val="000000"/>
                </a:outerShdw>
              </a:effectLst>
              <a:latin typeface="Arial" charset="0"/>
              <a:cs typeface="Arial" charset="0"/>
            </a:endParaRPr>
          </a:p>
          <a:p>
            <a:pPr marL="457200" indent="-457200" algn="ctr" eaLnBrk="1" hangingPunct="1">
              <a:buClr>
                <a:srgbClr val="FFFFFF"/>
              </a:buClr>
              <a:buFont typeface="Wingdings" pitchFamily="2" charset="2"/>
              <a:buNone/>
              <a:defRPr/>
            </a:pPr>
            <a:r>
              <a:rPr lang="en-US" sz="1800" dirty="0">
                <a:solidFill>
                  <a:schemeClr val="bg1"/>
                </a:solidFill>
                <a:effectLst>
                  <a:outerShdw blurRad="38100" dist="38100" dir="2700000" algn="tl">
                    <a:srgbClr val="000000"/>
                  </a:outerShdw>
                </a:effectLst>
                <a:latin typeface="Arial" charset="0"/>
                <a:cs typeface="Arial" charset="0"/>
              </a:rPr>
              <a:t>Common Viewing Platform: </a:t>
            </a:r>
            <a:r>
              <a:rPr lang="en-US" sz="1800" dirty="0" err="1">
                <a:solidFill>
                  <a:schemeClr val="bg1"/>
                </a:solidFill>
                <a:effectLst>
                  <a:outerShdw blurRad="38100" dist="38100" dir="2700000" algn="tl">
                    <a:srgbClr val="000000"/>
                  </a:outerShdw>
                </a:effectLst>
                <a:latin typeface="Arial" charset="0"/>
                <a:cs typeface="Arial" charset="0"/>
              </a:rPr>
              <a:t>VCollab</a:t>
            </a:r>
            <a:r>
              <a:rPr lang="en-US" sz="2400" dirty="0">
                <a:effectLst>
                  <a:outerShdw blurRad="38100" dist="38100" dir="2700000" algn="tl">
                    <a:srgbClr val="FFFFFF"/>
                  </a:outerShdw>
                </a:effectLst>
                <a:latin typeface="Arial" charset="0"/>
                <a:cs typeface="Arial" charset="0"/>
              </a:rPr>
              <a:t> </a:t>
            </a:r>
          </a:p>
        </p:txBody>
      </p:sp>
      <p:sp>
        <p:nvSpPr>
          <p:cNvPr id="379911" name="Rectangle 7"/>
          <p:cNvSpPr>
            <a:spLocks noChangeArrowheads="1"/>
          </p:cNvSpPr>
          <p:nvPr/>
        </p:nvSpPr>
        <p:spPr bwMode="auto">
          <a:xfrm>
            <a:off x="3653750" y="5017919"/>
            <a:ext cx="1912938" cy="512763"/>
          </a:xfrm>
          <a:prstGeom prst="rect">
            <a:avLst/>
          </a:prstGeom>
          <a:solidFill>
            <a:srgbClr val="660066"/>
          </a:solidFill>
          <a:ln w="12700" algn="ctr">
            <a:noFill/>
            <a:miter lim="800000"/>
            <a:headEnd/>
            <a:tailEnd/>
          </a:ln>
          <a:effectLst>
            <a:outerShdw dist="35921" dir="2700000" algn="ctr" rotWithShape="0">
              <a:schemeClr val="bg2">
                <a:alpha val="50000"/>
              </a:schemeClr>
            </a:outerShdw>
          </a:effectLst>
        </p:spPr>
        <p:txBody>
          <a:bodyPr wrap="none"/>
          <a:lstStyle/>
          <a:p>
            <a:pPr algn="ctr">
              <a:defRPr/>
            </a:pPr>
            <a:r>
              <a:rPr lang="en-US" sz="1400">
                <a:solidFill>
                  <a:schemeClr val="bg1"/>
                </a:solidFill>
                <a:latin typeface="Arial" charset="0"/>
                <a:cs typeface="Arial" charset="0"/>
              </a:rPr>
              <a:t>VCollab </a:t>
            </a:r>
          </a:p>
          <a:p>
            <a:pPr algn="ctr">
              <a:defRPr/>
            </a:pPr>
            <a:r>
              <a:rPr lang="en-US" sz="1400">
                <a:solidFill>
                  <a:schemeClr val="bg1"/>
                </a:solidFill>
                <a:latin typeface="Arial" charset="0"/>
                <a:cs typeface="Arial" charset="0"/>
              </a:rPr>
              <a:t>Presenter</a:t>
            </a:r>
          </a:p>
        </p:txBody>
      </p:sp>
      <p:sp>
        <p:nvSpPr>
          <p:cNvPr id="11271" name="Line 9"/>
          <p:cNvSpPr>
            <a:spLocks noChangeShapeType="1"/>
          </p:cNvSpPr>
          <p:nvPr/>
        </p:nvSpPr>
        <p:spPr bwMode="auto">
          <a:xfrm>
            <a:off x="2070472" y="2646363"/>
            <a:ext cx="0" cy="547687"/>
          </a:xfrm>
          <a:prstGeom prst="line">
            <a:avLst/>
          </a:prstGeom>
          <a:noFill/>
          <a:ln w="28575">
            <a:solidFill>
              <a:srgbClr val="777777"/>
            </a:solidFill>
            <a:round/>
            <a:headEnd/>
            <a:tailEnd type="triangle" w="med" len="med"/>
          </a:ln>
        </p:spPr>
        <p:txBody>
          <a:bodyPr/>
          <a:lstStyle/>
          <a:p>
            <a:endParaRPr lang="en-US"/>
          </a:p>
        </p:txBody>
      </p:sp>
      <p:sp>
        <p:nvSpPr>
          <p:cNvPr id="11272" name="Line 11"/>
          <p:cNvSpPr>
            <a:spLocks noChangeShapeType="1"/>
          </p:cNvSpPr>
          <p:nvPr/>
        </p:nvSpPr>
        <p:spPr bwMode="auto">
          <a:xfrm>
            <a:off x="7075488" y="2636838"/>
            <a:ext cx="0" cy="547687"/>
          </a:xfrm>
          <a:prstGeom prst="line">
            <a:avLst/>
          </a:prstGeom>
          <a:noFill/>
          <a:ln w="28575">
            <a:solidFill>
              <a:srgbClr val="777777"/>
            </a:solidFill>
            <a:round/>
            <a:headEnd/>
            <a:tailEnd type="triangle" w="med" len="med"/>
          </a:ln>
        </p:spPr>
        <p:txBody>
          <a:bodyPr/>
          <a:lstStyle/>
          <a:p>
            <a:endParaRPr lang="en-US"/>
          </a:p>
        </p:txBody>
      </p:sp>
      <p:sp>
        <p:nvSpPr>
          <p:cNvPr id="11273" name="Line 12"/>
          <p:cNvSpPr>
            <a:spLocks noChangeShapeType="1"/>
          </p:cNvSpPr>
          <p:nvPr/>
        </p:nvSpPr>
        <p:spPr bwMode="auto">
          <a:xfrm>
            <a:off x="4511675" y="2646363"/>
            <a:ext cx="0" cy="547687"/>
          </a:xfrm>
          <a:prstGeom prst="line">
            <a:avLst/>
          </a:prstGeom>
          <a:noFill/>
          <a:ln w="28575">
            <a:solidFill>
              <a:srgbClr val="777777"/>
            </a:solidFill>
            <a:round/>
            <a:headEnd/>
            <a:tailEnd type="triangle" w="med" len="med"/>
          </a:ln>
        </p:spPr>
        <p:txBody>
          <a:bodyPr/>
          <a:lstStyle/>
          <a:p>
            <a:endParaRPr lang="en-US"/>
          </a:p>
        </p:txBody>
      </p:sp>
      <p:sp>
        <p:nvSpPr>
          <p:cNvPr id="11274" name="Rectangle 14"/>
          <p:cNvSpPr>
            <a:spLocks noGrp="1" noChangeArrowheads="1"/>
          </p:cNvSpPr>
          <p:nvPr>
            <p:ph type="title" idx="4294967295"/>
          </p:nvPr>
        </p:nvSpPr>
        <p:spPr>
          <a:xfrm>
            <a:off x="0" y="168275"/>
            <a:ext cx="7072007" cy="685800"/>
          </a:xfrm>
          <a:solidFill>
            <a:schemeClr val="bg1"/>
          </a:solidFill>
          <a:ln>
            <a:solidFill>
              <a:schemeClr val="bg1"/>
            </a:solidFill>
          </a:ln>
        </p:spPr>
        <p:txBody>
          <a:bodyPr/>
          <a:lstStyle/>
          <a:p>
            <a:pPr eaLnBrk="1" hangingPunct="1"/>
            <a:r>
              <a:rPr lang="en-US" b="1" u="sng" dirty="0" err="1" smtClean="0">
                <a:solidFill>
                  <a:schemeClr val="hlink"/>
                </a:solidFill>
              </a:rPr>
              <a:t>VCollab</a:t>
            </a:r>
            <a:r>
              <a:rPr lang="en-US" b="1" u="sng" dirty="0" smtClean="0">
                <a:solidFill>
                  <a:schemeClr val="hlink"/>
                </a:solidFill>
              </a:rPr>
              <a:t> Solution for CAD, FEA and CFD</a:t>
            </a:r>
          </a:p>
        </p:txBody>
      </p:sp>
      <p:sp>
        <p:nvSpPr>
          <p:cNvPr id="379919" name="Text Box 15"/>
          <p:cNvSpPr txBox="1">
            <a:spLocks noChangeArrowheads="1"/>
          </p:cNvSpPr>
          <p:nvPr/>
        </p:nvSpPr>
        <p:spPr bwMode="auto">
          <a:xfrm>
            <a:off x="1329109" y="1720850"/>
            <a:ext cx="1560006" cy="1065213"/>
          </a:xfrm>
          <a:prstGeom prst="rect">
            <a:avLst/>
          </a:prstGeom>
          <a:solidFill>
            <a:srgbClr val="660066"/>
          </a:solidFill>
          <a:ln w="12700" algn="ctr">
            <a:noFill/>
            <a:miter lim="800000"/>
            <a:headEnd/>
            <a:tailEnd/>
          </a:ln>
          <a:effectLst>
            <a:outerShdw dist="35921" dir="2700000" algn="ctr" rotWithShape="0">
              <a:schemeClr val="bg2">
                <a:alpha val="50000"/>
              </a:schemeClr>
            </a:outerShdw>
          </a:effectLst>
        </p:spPr>
        <p:txBody>
          <a:bodyPr wrap="none"/>
          <a:lstStyle/>
          <a:p>
            <a:pPr>
              <a:defRPr/>
            </a:pPr>
            <a:r>
              <a:rPr lang="en-US" dirty="0">
                <a:solidFill>
                  <a:srgbClr val="FFFFFF"/>
                </a:solidFill>
                <a:latin typeface="Arial" charset="0"/>
              </a:rPr>
              <a:t>       CAD</a:t>
            </a:r>
            <a:endParaRPr lang="en-US" sz="1400" dirty="0">
              <a:solidFill>
                <a:srgbClr val="FFFFFF"/>
              </a:solidFill>
              <a:latin typeface="Arial" charset="0"/>
              <a:cs typeface="Arial" charset="0"/>
            </a:endParaRPr>
          </a:p>
        </p:txBody>
      </p:sp>
      <p:sp>
        <p:nvSpPr>
          <p:cNvPr id="379920" name="Text Box 16"/>
          <p:cNvSpPr txBox="1">
            <a:spLocks noChangeArrowheads="1"/>
          </p:cNvSpPr>
          <p:nvPr/>
        </p:nvSpPr>
        <p:spPr bwMode="auto">
          <a:xfrm>
            <a:off x="3859213" y="1720850"/>
            <a:ext cx="1192212" cy="1065213"/>
          </a:xfrm>
          <a:prstGeom prst="rect">
            <a:avLst/>
          </a:prstGeom>
          <a:solidFill>
            <a:srgbClr val="00B050"/>
          </a:solidFill>
          <a:ln w="12700" algn="ctr">
            <a:noFill/>
            <a:miter lim="800000"/>
            <a:headEnd/>
            <a:tailEnd/>
          </a:ln>
          <a:effectLst>
            <a:outerShdw dist="35921" dir="2700000" algn="ctr" rotWithShape="0">
              <a:schemeClr val="bg2">
                <a:alpha val="50000"/>
              </a:schemeClr>
            </a:outerShdw>
          </a:effectLst>
        </p:spPr>
        <p:txBody>
          <a:bodyPr wrap="none"/>
          <a:lstStyle/>
          <a:p>
            <a:pPr marL="457200" indent="-457200" eaLnBrk="1" hangingPunct="1">
              <a:buClr>
                <a:srgbClr val="FFFFFF"/>
              </a:buClr>
              <a:buFont typeface="Wingdings" pitchFamily="2" charset="2"/>
              <a:buNone/>
              <a:defRPr/>
            </a:pPr>
            <a:r>
              <a:rPr lang="en-US" sz="1400" dirty="0">
                <a:solidFill>
                  <a:srgbClr val="FFFFFF"/>
                </a:solidFill>
                <a:latin typeface="Arial" charset="0"/>
                <a:cs typeface="Arial" charset="0"/>
              </a:rPr>
              <a:t>      FEA</a:t>
            </a:r>
          </a:p>
          <a:p>
            <a:pPr marL="457200" indent="-457200" eaLnBrk="1" hangingPunct="1">
              <a:buClr>
                <a:srgbClr val="FFFFFF"/>
              </a:buClr>
              <a:buFont typeface="Wingdings" pitchFamily="2" charset="2"/>
              <a:buNone/>
              <a:defRPr/>
            </a:pPr>
            <a:r>
              <a:rPr lang="en-US" sz="1400" dirty="0">
                <a:solidFill>
                  <a:srgbClr val="FFFFFF"/>
                </a:solidFill>
                <a:latin typeface="Arial" charset="0"/>
                <a:cs typeface="Arial" charset="0"/>
              </a:rPr>
              <a:t> </a:t>
            </a:r>
          </a:p>
        </p:txBody>
      </p:sp>
      <p:sp>
        <p:nvSpPr>
          <p:cNvPr id="379921" name="Text Box 17"/>
          <p:cNvSpPr txBox="1">
            <a:spLocks noChangeArrowheads="1"/>
          </p:cNvSpPr>
          <p:nvPr/>
        </p:nvSpPr>
        <p:spPr bwMode="auto">
          <a:xfrm>
            <a:off x="6465888" y="1714500"/>
            <a:ext cx="1181100" cy="1063625"/>
          </a:xfrm>
          <a:prstGeom prst="rect">
            <a:avLst/>
          </a:prstGeom>
          <a:solidFill>
            <a:srgbClr val="00B050"/>
          </a:solidFill>
          <a:ln w="12700" algn="ctr">
            <a:noFill/>
            <a:miter lim="800000"/>
            <a:headEnd/>
            <a:tailEnd/>
          </a:ln>
          <a:effectLst>
            <a:outerShdw dist="35921" dir="2700000" algn="ctr" rotWithShape="0">
              <a:schemeClr val="bg2">
                <a:alpha val="50000"/>
              </a:schemeClr>
            </a:outerShdw>
          </a:effectLst>
        </p:spPr>
        <p:txBody>
          <a:bodyPr wrap="none"/>
          <a:lstStyle/>
          <a:p>
            <a:pPr eaLnBrk="1" hangingPunct="1">
              <a:buClr>
                <a:srgbClr val="FFFFFF"/>
              </a:buClr>
              <a:buFont typeface="Wingdings" pitchFamily="2" charset="2"/>
              <a:buNone/>
              <a:defRPr/>
            </a:pPr>
            <a:r>
              <a:rPr lang="en-US" sz="1400" dirty="0" smtClean="0">
                <a:solidFill>
                  <a:srgbClr val="FFFFFF"/>
                </a:solidFill>
                <a:latin typeface="Arial" charset="0"/>
                <a:cs typeface="Arial" charset="0"/>
              </a:rPr>
              <a:t>       CFD</a:t>
            </a:r>
            <a:endParaRPr lang="en-US" sz="1400" dirty="0">
              <a:solidFill>
                <a:srgbClr val="FFFFFF"/>
              </a:solidFill>
              <a:latin typeface="Arial" charset="0"/>
              <a:cs typeface="Arial" charset="0"/>
            </a:endParaRPr>
          </a:p>
          <a:p>
            <a:pPr eaLnBrk="1" hangingPunct="1">
              <a:buClr>
                <a:srgbClr val="FFFFFF"/>
              </a:buClr>
              <a:buFont typeface="Wingdings" pitchFamily="2" charset="2"/>
              <a:buNone/>
              <a:defRPr/>
            </a:pPr>
            <a:r>
              <a:rPr lang="en-US" sz="1400" dirty="0" smtClean="0">
                <a:solidFill>
                  <a:srgbClr val="FFFFFF"/>
                </a:solidFill>
                <a:latin typeface="Arial" charset="0"/>
                <a:cs typeface="Arial" charset="0"/>
              </a:rPr>
              <a:t> </a:t>
            </a:r>
            <a:endParaRPr lang="en-US" sz="1400" dirty="0">
              <a:solidFill>
                <a:srgbClr val="FFFFFF"/>
              </a:solidFill>
              <a:latin typeface="Arial" charset="0"/>
              <a:cs typeface="Arial" charset="0"/>
            </a:endParaRPr>
          </a:p>
        </p:txBody>
      </p:sp>
      <p:sp>
        <p:nvSpPr>
          <p:cNvPr id="379924" name="Rectangle 20"/>
          <p:cNvSpPr>
            <a:spLocks noChangeArrowheads="1"/>
          </p:cNvSpPr>
          <p:nvPr/>
        </p:nvSpPr>
        <p:spPr bwMode="auto">
          <a:xfrm>
            <a:off x="6139775" y="5021094"/>
            <a:ext cx="1912938" cy="512763"/>
          </a:xfrm>
          <a:prstGeom prst="rect">
            <a:avLst/>
          </a:prstGeom>
          <a:solidFill>
            <a:srgbClr val="660066"/>
          </a:solidFill>
          <a:ln w="12700" algn="ctr">
            <a:noFill/>
            <a:miter lim="800000"/>
            <a:headEnd/>
            <a:tailEnd/>
          </a:ln>
          <a:effectLst>
            <a:outerShdw dist="35921" dir="2700000" algn="ctr" rotWithShape="0">
              <a:schemeClr val="bg2">
                <a:alpha val="50000"/>
              </a:schemeClr>
            </a:outerShdw>
          </a:effectLst>
        </p:spPr>
        <p:txBody>
          <a:bodyPr wrap="none"/>
          <a:lstStyle/>
          <a:p>
            <a:pPr algn="ctr">
              <a:defRPr/>
            </a:pPr>
            <a:r>
              <a:rPr lang="en-US" sz="1400">
                <a:solidFill>
                  <a:schemeClr val="bg1"/>
                </a:solidFill>
                <a:latin typeface="Arial" charset="0"/>
                <a:cs typeface="Arial" charset="0"/>
              </a:rPr>
              <a:t>VCollab </a:t>
            </a:r>
          </a:p>
          <a:p>
            <a:pPr algn="ctr">
              <a:defRPr/>
            </a:pPr>
            <a:r>
              <a:rPr lang="en-US" sz="1400">
                <a:solidFill>
                  <a:schemeClr val="bg1"/>
                </a:solidFill>
                <a:latin typeface="Arial" charset="0"/>
                <a:cs typeface="Arial" charset="0"/>
              </a:rPr>
              <a:t>Pro</a:t>
            </a:r>
          </a:p>
        </p:txBody>
      </p:sp>
      <p:sp>
        <p:nvSpPr>
          <p:cNvPr id="379925" name="Text Box 21"/>
          <p:cNvSpPr txBox="1">
            <a:spLocks noChangeArrowheads="1"/>
          </p:cNvSpPr>
          <p:nvPr/>
        </p:nvSpPr>
        <p:spPr bwMode="auto">
          <a:xfrm>
            <a:off x="3661688" y="5522744"/>
            <a:ext cx="1906587" cy="871538"/>
          </a:xfrm>
          <a:prstGeom prst="rect">
            <a:avLst/>
          </a:prstGeom>
          <a:solidFill>
            <a:srgbClr val="FCD69E"/>
          </a:soli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sz="1200">
                <a:latin typeface="Arial" charset="0"/>
                <a:cs typeface="Arial" charset="0"/>
              </a:rPr>
              <a:t>3D Documents </a:t>
            </a:r>
          </a:p>
          <a:p>
            <a:pPr marL="457200" indent="-457200" algn="ctr" eaLnBrk="1" hangingPunct="1">
              <a:buClr>
                <a:srgbClr val="FFFFFF"/>
              </a:buClr>
              <a:buFont typeface="Wingdings" pitchFamily="2" charset="2"/>
              <a:buNone/>
              <a:defRPr/>
            </a:pPr>
            <a:r>
              <a:rPr lang="en-US" sz="1200">
                <a:latin typeface="Arial" charset="0"/>
                <a:cs typeface="Arial" charset="0"/>
              </a:rPr>
              <a:t>Interactive 3D .ppt</a:t>
            </a:r>
          </a:p>
          <a:p>
            <a:pPr marL="457200" indent="-457200" algn="ctr" eaLnBrk="1" hangingPunct="1">
              <a:buClr>
                <a:srgbClr val="FFFFFF"/>
              </a:buClr>
              <a:buFont typeface="Wingdings" pitchFamily="2" charset="2"/>
              <a:buNone/>
              <a:defRPr/>
            </a:pPr>
            <a:r>
              <a:rPr lang="en-US" sz="1200">
                <a:latin typeface="Arial" charset="0"/>
                <a:cs typeface="Arial" charset="0"/>
              </a:rPr>
              <a:t>Interactive 3D .doc</a:t>
            </a:r>
          </a:p>
          <a:p>
            <a:pPr marL="457200" indent="-457200" algn="ctr" eaLnBrk="1" hangingPunct="1">
              <a:buClr>
                <a:srgbClr val="FFFFFF"/>
              </a:buClr>
              <a:buFont typeface="Wingdings" pitchFamily="2" charset="2"/>
              <a:buNone/>
              <a:defRPr/>
            </a:pPr>
            <a:r>
              <a:rPr lang="en-US" sz="1200">
                <a:latin typeface="Arial" charset="0"/>
                <a:cs typeface="Arial" charset="0"/>
              </a:rPr>
              <a:t>Web </a:t>
            </a:r>
          </a:p>
        </p:txBody>
      </p:sp>
      <p:sp>
        <p:nvSpPr>
          <p:cNvPr id="379926" name="Text Box 22"/>
          <p:cNvSpPr txBox="1">
            <a:spLocks noChangeArrowheads="1"/>
          </p:cNvSpPr>
          <p:nvPr/>
        </p:nvSpPr>
        <p:spPr bwMode="auto">
          <a:xfrm>
            <a:off x="6144538" y="5532269"/>
            <a:ext cx="1906587" cy="871538"/>
          </a:xfrm>
          <a:prstGeom prst="rect">
            <a:avLst/>
          </a:prstGeom>
          <a:solidFill>
            <a:srgbClr val="FCD69E"/>
          </a:soli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sz="1200">
                <a:latin typeface="Arial" charset="0"/>
                <a:cs typeface="Arial" charset="0"/>
              </a:rPr>
              <a:t>High Performance</a:t>
            </a:r>
          </a:p>
          <a:p>
            <a:pPr marL="457200" indent="-457200" algn="ctr" eaLnBrk="1" hangingPunct="1">
              <a:buClr>
                <a:srgbClr val="FFFFFF"/>
              </a:buClr>
              <a:buFont typeface="Wingdings" pitchFamily="2" charset="2"/>
              <a:buNone/>
              <a:defRPr/>
            </a:pPr>
            <a:r>
              <a:rPr lang="en-US" sz="1200">
                <a:latin typeface="Arial" charset="0"/>
                <a:cs typeface="Arial" charset="0"/>
              </a:rPr>
              <a:t>Visualization &amp; </a:t>
            </a:r>
          </a:p>
          <a:p>
            <a:pPr marL="457200" indent="-457200" algn="ctr" eaLnBrk="1" hangingPunct="1">
              <a:buClr>
                <a:srgbClr val="FFFFFF"/>
              </a:buClr>
              <a:buFont typeface="Wingdings" pitchFamily="2" charset="2"/>
              <a:buNone/>
              <a:defRPr/>
            </a:pPr>
            <a:r>
              <a:rPr lang="en-US" sz="1200">
                <a:latin typeface="Arial" charset="0"/>
                <a:cs typeface="Arial" charset="0"/>
              </a:rPr>
              <a:t>Document creation tool</a:t>
            </a:r>
          </a:p>
        </p:txBody>
      </p:sp>
      <p:sp>
        <p:nvSpPr>
          <p:cNvPr id="11281" name="Text Box 23"/>
          <p:cNvSpPr txBox="1">
            <a:spLocks noChangeArrowheads="1"/>
          </p:cNvSpPr>
          <p:nvPr/>
        </p:nvSpPr>
        <p:spPr bwMode="auto">
          <a:xfrm>
            <a:off x="1689472" y="2312988"/>
            <a:ext cx="833437" cy="336550"/>
          </a:xfrm>
          <a:prstGeom prst="rect">
            <a:avLst/>
          </a:prstGeom>
          <a:noFill/>
          <a:ln w="12700">
            <a:noFill/>
            <a:miter lim="800000"/>
            <a:headEnd/>
            <a:tailEnd/>
          </a:ln>
        </p:spPr>
        <p:txBody>
          <a:bodyPr>
            <a:spAutoFit/>
          </a:bodyPr>
          <a:lstStyle/>
          <a:p>
            <a:pPr>
              <a:spcBef>
                <a:spcPct val="50000"/>
              </a:spcBef>
            </a:pPr>
            <a:r>
              <a:rPr lang="en-US" dirty="0">
                <a:solidFill>
                  <a:schemeClr val="bg1"/>
                </a:solidFill>
                <a:cs typeface="Arial" pitchFamily="34" charset="0"/>
              </a:rPr>
              <a:t>Static</a:t>
            </a:r>
          </a:p>
        </p:txBody>
      </p:sp>
      <p:sp>
        <p:nvSpPr>
          <p:cNvPr id="11282" name="Text Box 25"/>
          <p:cNvSpPr txBox="1">
            <a:spLocks noChangeArrowheads="1"/>
          </p:cNvSpPr>
          <p:nvPr/>
        </p:nvSpPr>
        <p:spPr bwMode="auto">
          <a:xfrm>
            <a:off x="3887788" y="2320925"/>
            <a:ext cx="1277937" cy="336550"/>
          </a:xfrm>
          <a:prstGeom prst="rect">
            <a:avLst/>
          </a:prstGeom>
          <a:noFill/>
          <a:ln w="12700">
            <a:noFill/>
            <a:miter lim="800000"/>
            <a:headEnd/>
            <a:tailEnd/>
          </a:ln>
        </p:spPr>
        <p:txBody>
          <a:bodyPr>
            <a:spAutoFit/>
          </a:bodyPr>
          <a:lstStyle/>
          <a:p>
            <a:pPr>
              <a:spcBef>
                <a:spcPct val="50000"/>
              </a:spcBef>
            </a:pPr>
            <a:r>
              <a:rPr lang="en-US">
                <a:solidFill>
                  <a:schemeClr val="bg1"/>
                </a:solidFill>
                <a:cs typeface="Arial" pitchFamily="34" charset="0"/>
              </a:rPr>
              <a:t>Simulation</a:t>
            </a:r>
          </a:p>
        </p:txBody>
      </p:sp>
      <p:sp>
        <p:nvSpPr>
          <p:cNvPr id="11283" name="Text Box 26"/>
          <p:cNvSpPr txBox="1">
            <a:spLocks noChangeArrowheads="1"/>
          </p:cNvSpPr>
          <p:nvPr/>
        </p:nvSpPr>
        <p:spPr bwMode="auto">
          <a:xfrm>
            <a:off x="6438900" y="2341563"/>
            <a:ext cx="1277938" cy="336550"/>
          </a:xfrm>
          <a:prstGeom prst="rect">
            <a:avLst/>
          </a:prstGeom>
          <a:noFill/>
          <a:ln w="12700">
            <a:noFill/>
            <a:miter lim="800000"/>
            <a:headEnd/>
            <a:tailEnd/>
          </a:ln>
        </p:spPr>
        <p:txBody>
          <a:bodyPr>
            <a:spAutoFit/>
          </a:bodyPr>
          <a:lstStyle/>
          <a:p>
            <a:pPr>
              <a:spcBef>
                <a:spcPct val="50000"/>
              </a:spcBef>
            </a:pPr>
            <a:r>
              <a:rPr lang="en-US">
                <a:solidFill>
                  <a:schemeClr val="bg1"/>
                </a:solidFill>
                <a:cs typeface="Arial" pitchFamily="34" charset="0"/>
              </a:rPr>
              <a:t>Simulation</a:t>
            </a:r>
          </a:p>
        </p:txBody>
      </p:sp>
      <p:sp>
        <p:nvSpPr>
          <p:cNvPr id="11284" name="Text Box 28"/>
          <p:cNvSpPr txBox="1">
            <a:spLocks noChangeArrowheads="1"/>
          </p:cNvSpPr>
          <p:nvPr/>
        </p:nvSpPr>
        <p:spPr bwMode="auto">
          <a:xfrm>
            <a:off x="1363157" y="3170238"/>
            <a:ext cx="1574596" cy="338554"/>
          </a:xfrm>
          <a:prstGeom prst="rect">
            <a:avLst/>
          </a:prstGeom>
          <a:gradFill rotWithShape="1">
            <a:gsLst>
              <a:gs pos="0">
                <a:srgbClr val="660066"/>
              </a:gs>
              <a:gs pos="100000">
                <a:srgbClr val="2F002F"/>
              </a:gs>
            </a:gsLst>
            <a:lin ang="5400000" scaled="1"/>
          </a:gradFill>
          <a:ln w="12700">
            <a:solidFill>
              <a:schemeClr val="tx1"/>
            </a:solidFill>
            <a:miter lim="800000"/>
            <a:headEnd/>
            <a:tailEnd/>
          </a:ln>
        </p:spPr>
        <p:txBody>
          <a:bodyPr wrap="square">
            <a:spAutoFit/>
          </a:bodyPr>
          <a:lstStyle/>
          <a:p>
            <a:pPr algn="ctr">
              <a:spcBef>
                <a:spcPct val="50000"/>
              </a:spcBef>
            </a:pPr>
            <a:r>
              <a:rPr lang="en-US" dirty="0" err="1" smtClean="0">
                <a:solidFill>
                  <a:schemeClr val="bg1"/>
                </a:solidFill>
                <a:cs typeface="Arial" pitchFamily="34" charset="0"/>
              </a:rPr>
              <a:t>VMoveCAD</a:t>
            </a:r>
            <a:r>
              <a:rPr lang="en-US" dirty="0" smtClean="0">
                <a:solidFill>
                  <a:schemeClr val="bg1"/>
                </a:solidFill>
                <a:cs typeface="Arial" pitchFamily="34" charset="0"/>
              </a:rPr>
              <a:t>   </a:t>
            </a:r>
            <a:endParaRPr lang="en-US" dirty="0">
              <a:solidFill>
                <a:schemeClr val="bg1"/>
              </a:solidFill>
              <a:cs typeface="Arial" pitchFamily="34" charset="0"/>
            </a:endParaRPr>
          </a:p>
        </p:txBody>
      </p:sp>
      <p:sp>
        <p:nvSpPr>
          <p:cNvPr id="11285" name="Line 29"/>
          <p:cNvSpPr>
            <a:spLocks noChangeShapeType="1"/>
          </p:cNvSpPr>
          <p:nvPr/>
        </p:nvSpPr>
        <p:spPr bwMode="auto">
          <a:xfrm>
            <a:off x="2074390" y="3524249"/>
            <a:ext cx="0" cy="317500"/>
          </a:xfrm>
          <a:prstGeom prst="line">
            <a:avLst/>
          </a:prstGeom>
          <a:noFill/>
          <a:ln w="28575">
            <a:solidFill>
              <a:schemeClr val="tx1"/>
            </a:solidFill>
            <a:round/>
            <a:headEnd/>
            <a:tailEnd type="triangle" w="med" len="med"/>
          </a:ln>
        </p:spPr>
        <p:txBody>
          <a:bodyPr wrap="none" anchor="ctr"/>
          <a:lstStyle/>
          <a:p>
            <a:endParaRPr lang="en-US"/>
          </a:p>
        </p:txBody>
      </p:sp>
      <p:sp>
        <p:nvSpPr>
          <p:cNvPr id="379934" name="Rectangle 30"/>
          <p:cNvSpPr>
            <a:spLocks noChangeArrowheads="1"/>
          </p:cNvSpPr>
          <p:nvPr/>
        </p:nvSpPr>
        <p:spPr bwMode="auto">
          <a:xfrm>
            <a:off x="1177048" y="5004408"/>
            <a:ext cx="1885476" cy="512763"/>
          </a:xfrm>
          <a:prstGeom prst="rect">
            <a:avLst/>
          </a:prstGeom>
          <a:solidFill>
            <a:srgbClr val="FF0000"/>
          </a:solidFill>
          <a:ln w="12700" algn="ctr">
            <a:solidFill>
              <a:schemeClr val="accent1"/>
            </a:solidFill>
            <a:miter lim="800000"/>
            <a:headEnd/>
            <a:tailEnd/>
          </a:ln>
          <a:effectLst>
            <a:outerShdw dist="35921" dir="2700000" algn="ctr" rotWithShape="0">
              <a:schemeClr val="bg2">
                <a:alpha val="50000"/>
              </a:schemeClr>
            </a:outerShdw>
          </a:effectLst>
        </p:spPr>
        <p:txBody>
          <a:bodyPr wrap="none"/>
          <a:lstStyle/>
          <a:p>
            <a:pPr algn="ctr">
              <a:defRPr/>
            </a:pPr>
            <a:r>
              <a:rPr lang="en-US" sz="1400" dirty="0" err="1">
                <a:solidFill>
                  <a:schemeClr val="bg1"/>
                </a:solidFill>
                <a:latin typeface="Arial" charset="0"/>
                <a:cs typeface="Arial" charset="0"/>
              </a:rPr>
              <a:t>VCollab</a:t>
            </a:r>
            <a:r>
              <a:rPr lang="en-US" sz="1400" dirty="0">
                <a:solidFill>
                  <a:schemeClr val="bg1"/>
                </a:solidFill>
                <a:latin typeface="Arial" charset="0"/>
                <a:cs typeface="Arial" charset="0"/>
              </a:rPr>
              <a:t> </a:t>
            </a:r>
          </a:p>
          <a:p>
            <a:pPr algn="ctr">
              <a:defRPr/>
            </a:pPr>
            <a:r>
              <a:rPr lang="en-US" sz="1400" dirty="0">
                <a:solidFill>
                  <a:schemeClr val="bg1"/>
                </a:solidFill>
                <a:latin typeface="Arial" charset="0"/>
                <a:cs typeface="Arial" charset="0"/>
              </a:rPr>
              <a:t>Presenter </a:t>
            </a:r>
            <a:r>
              <a:rPr lang="en-US" sz="1400" dirty="0" err="1">
                <a:solidFill>
                  <a:schemeClr val="bg1"/>
                </a:solidFill>
                <a:latin typeface="Arial" charset="0"/>
                <a:cs typeface="Arial" charset="0"/>
              </a:rPr>
              <a:t>Lite</a:t>
            </a:r>
            <a:endParaRPr lang="en-US" sz="1400" dirty="0">
              <a:solidFill>
                <a:schemeClr val="bg1"/>
              </a:solidFill>
              <a:latin typeface="Arial" charset="0"/>
              <a:cs typeface="Arial" charset="0"/>
            </a:endParaRPr>
          </a:p>
        </p:txBody>
      </p:sp>
      <p:sp>
        <p:nvSpPr>
          <p:cNvPr id="379935" name="Text Box 31"/>
          <p:cNvSpPr txBox="1">
            <a:spLocks noChangeArrowheads="1"/>
          </p:cNvSpPr>
          <p:nvPr/>
        </p:nvSpPr>
        <p:spPr bwMode="auto">
          <a:xfrm>
            <a:off x="1177048" y="5515583"/>
            <a:ext cx="1883889" cy="871538"/>
          </a:xfrm>
          <a:prstGeom prst="rect">
            <a:avLst/>
          </a:prstGeom>
          <a:solidFill>
            <a:srgbClr val="FF0000"/>
          </a:soli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sz="1200" b="1" dirty="0">
                <a:solidFill>
                  <a:schemeClr val="bg1"/>
                </a:solidFill>
                <a:latin typeface="Arial" charset="0"/>
                <a:cs typeface="Arial" charset="0"/>
              </a:rPr>
              <a:t>Free Viewer</a:t>
            </a:r>
          </a:p>
        </p:txBody>
      </p:sp>
      <p:sp>
        <p:nvSpPr>
          <p:cNvPr id="11288" name="Line 32"/>
          <p:cNvSpPr>
            <a:spLocks noChangeShapeType="1"/>
          </p:cNvSpPr>
          <p:nvPr/>
        </p:nvSpPr>
        <p:spPr bwMode="auto">
          <a:xfrm>
            <a:off x="2076856" y="4601183"/>
            <a:ext cx="0" cy="415925"/>
          </a:xfrm>
          <a:prstGeom prst="line">
            <a:avLst/>
          </a:prstGeom>
          <a:noFill/>
          <a:ln w="28575">
            <a:solidFill>
              <a:srgbClr val="777777"/>
            </a:solidFill>
            <a:round/>
            <a:headEnd/>
            <a:tailEnd type="triangle" w="med" len="med"/>
          </a:ln>
        </p:spPr>
        <p:txBody>
          <a:bodyPr/>
          <a:lstStyle/>
          <a:p>
            <a:endParaRPr lang="en-US"/>
          </a:p>
        </p:txBody>
      </p:sp>
      <p:sp>
        <p:nvSpPr>
          <p:cNvPr id="25" name="Text Box 28"/>
          <p:cNvSpPr txBox="1">
            <a:spLocks noChangeArrowheads="1"/>
          </p:cNvSpPr>
          <p:nvPr/>
        </p:nvSpPr>
        <p:spPr bwMode="auto">
          <a:xfrm>
            <a:off x="3889105" y="3186451"/>
            <a:ext cx="3805473" cy="338554"/>
          </a:xfrm>
          <a:prstGeom prst="rect">
            <a:avLst/>
          </a:prstGeom>
          <a:gradFill rotWithShape="1">
            <a:gsLst>
              <a:gs pos="0">
                <a:srgbClr val="660066"/>
              </a:gs>
              <a:gs pos="100000">
                <a:srgbClr val="2F002F"/>
              </a:gs>
            </a:gsLst>
            <a:lin ang="5400000" scaled="1"/>
          </a:gradFill>
          <a:ln w="12700">
            <a:solidFill>
              <a:schemeClr val="tx1"/>
            </a:solidFill>
            <a:miter lim="800000"/>
            <a:headEnd/>
            <a:tailEnd/>
          </a:ln>
        </p:spPr>
        <p:txBody>
          <a:bodyPr wrap="square">
            <a:spAutoFit/>
          </a:bodyPr>
          <a:lstStyle/>
          <a:p>
            <a:pPr algn="ctr">
              <a:spcBef>
                <a:spcPct val="50000"/>
              </a:spcBef>
            </a:pPr>
            <a:r>
              <a:rPr lang="en-US" dirty="0" err="1" smtClean="0">
                <a:solidFill>
                  <a:schemeClr val="bg1"/>
                </a:solidFill>
                <a:cs typeface="Arial" pitchFamily="34" charset="0"/>
              </a:rPr>
              <a:t>VMoveCAE</a:t>
            </a:r>
            <a:r>
              <a:rPr lang="en-US" dirty="0" smtClean="0">
                <a:solidFill>
                  <a:schemeClr val="bg1"/>
                </a:solidFill>
                <a:cs typeface="Arial" pitchFamily="34" charset="0"/>
              </a:rPr>
              <a:t>   </a:t>
            </a:r>
            <a:endParaRPr lang="en-US" dirty="0">
              <a:solidFill>
                <a:schemeClr val="bg1"/>
              </a:solidFill>
              <a:cs typeface="Arial" pitchFamily="34" charset="0"/>
            </a:endParaRPr>
          </a:p>
        </p:txBody>
      </p:sp>
      <p:sp>
        <p:nvSpPr>
          <p:cNvPr id="26" name="Line 29"/>
          <p:cNvSpPr>
            <a:spLocks noChangeShapeType="1"/>
          </p:cNvSpPr>
          <p:nvPr/>
        </p:nvSpPr>
        <p:spPr bwMode="auto">
          <a:xfrm>
            <a:off x="5806569" y="3472368"/>
            <a:ext cx="0" cy="317500"/>
          </a:xfrm>
          <a:prstGeom prst="line">
            <a:avLst/>
          </a:prstGeom>
          <a:noFill/>
          <a:ln w="28575">
            <a:solidFill>
              <a:schemeClr val="tx1"/>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4"/>
          <p:cNvSpPr>
            <a:spLocks noGrp="1" noChangeArrowheads="1"/>
          </p:cNvSpPr>
          <p:nvPr>
            <p:ph type="title" idx="4294967295"/>
          </p:nvPr>
        </p:nvSpPr>
        <p:spPr>
          <a:xfrm>
            <a:off x="0" y="131763"/>
            <a:ext cx="7072009" cy="685800"/>
          </a:xfrm>
          <a:solidFill>
            <a:schemeClr val="bg1"/>
          </a:solidFill>
          <a:ln>
            <a:solidFill>
              <a:schemeClr val="bg1"/>
            </a:solidFill>
          </a:ln>
        </p:spPr>
        <p:txBody>
          <a:bodyPr/>
          <a:lstStyle/>
          <a:p>
            <a:pPr eaLnBrk="1" hangingPunct="1"/>
            <a:r>
              <a:rPr lang="en-US" sz="2000" u="sng" dirty="0" err="1" smtClean="0">
                <a:solidFill>
                  <a:schemeClr val="hlink"/>
                </a:solidFill>
              </a:rPr>
              <a:t>VCollab</a:t>
            </a:r>
            <a:r>
              <a:rPr lang="en-US" sz="2000" u="sng" dirty="0" smtClean="0">
                <a:solidFill>
                  <a:schemeClr val="hlink"/>
                </a:solidFill>
              </a:rPr>
              <a:t> Solution for CAE: </a:t>
            </a:r>
            <a:r>
              <a:rPr lang="en-US" sz="1800" u="sng" dirty="0" err="1" smtClean="0">
                <a:solidFill>
                  <a:schemeClr val="hlink"/>
                </a:solidFill>
              </a:rPr>
              <a:t>Reduce,Visualize,Share</a:t>
            </a:r>
            <a:r>
              <a:rPr lang="en-US" sz="1800" u="sng" dirty="0" smtClean="0">
                <a:solidFill>
                  <a:schemeClr val="hlink"/>
                </a:solidFill>
              </a:rPr>
              <a:t> CAE Data</a:t>
            </a:r>
          </a:p>
        </p:txBody>
      </p:sp>
      <p:sp>
        <p:nvSpPr>
          <p:cNvPr id="23555" name="Text Box 23"/>
          <p:cNvSpPr txBox="1">
            <a:spLocks noChangeArrowheads="1"/>
          </p:cNvSpPr>
          <p:nvPr/>
        </p:nvSpPr>
        <p:spPr bwMode="auto">
          <a:xfrm>
            <a:off x="1281113" y="2425700"/>
            <a:ext cx="833437" cy="336550"/>
          </a:xfrm>
          <a:prstGeom prst="rect">
            <a:avLst/>
          </a:prstGeom>
          <a:noFill/>
          <a:ln w="12700">
            <a:noFill/>
            <a:miter lim="800000"/>
            <a:headEnd/>
            <a:tailEnd/>
          </a:ln>
        </p:spPr>
        <p:txBody>
          <a:bodyPr>
            <a:spAutoFit/>
          </a:bodyPr>
          <a:lstStyle/>
          <a:p>
            <a:pPr>
              <a:spcBef>
                <a:spcPct val="50000"/>
              </a:spcBef>
            </a:pPr>
            <a:r>
              <a:rPr lang="en-US" b="1">
                <a:solidFill>
                  <a:schemeClr val="bg1"/>
                </a:solidFill>
                <a:cs typeface="Arial" pitchFamily="34" charset="0"/>
              </a:rPr>
              <a:t>Static</a:t>
            </a:r>
          </a:p>
        </p:txBody>
      </p:sp>
      <p:sp>
        <p:nvSpPr>
          <p:cNvPr id="23556" name="Text Box 24"/>
          <p:cNvSpPr txBox="1">
            <a:spLocks noChangeArrowheads="1"/>
          </p:cNvSpPr>
          <p:nvPr/>
        </p:nvSpPr>
        <p:spPr bwMode="auto">
          <a:xfrm>
            <a:off x="2703513" y="2409825"/>
            <a:ext cx="846137" cy="336550"/>
          </a:xfrm>
          <a:prstGeom prst="rect">
            <a:avLst/>
          </a:prstGeom>
          <a:noFill/>
          <a:ln w="12700">
            <a:noFill/>
            <a:miter lim="800000"/>
            <a:headEnd/>
            <a:tailEnd/>
          </a:ln>
        </p:spPr>
        <p:txBody>
          <a:bodyPr>
            <a:spAutoFit/>
          </a:bodyPr>
          <a:lstStyle/>
          <a:p>
            <a:pPr>
              <a:spcBef>
                <a:spcPct val="50000"/>
              </a:spcBef>
            </a:pPr>
            <a:r>
              <a:rPr lang="en-US" b="1">
                <a:solidFill>
                  <a:schemeClr val="bg1"/>
                </a:solidFill>
                <a:cs typeface="Arial" pitchFamily="34" charset="0"/>
              </a:rPr>
              <a:t>Static</a:t>
            </a:r>
          </a:p>
        </p:txBody>
      </p:sp>
      <p:sp>
        <p:nvSpPr>
          <p:cNvPr id="23557" name="Text Box 25"/>
          <p:cNvSpPr txBox="1">
            <a:spLocks noChangeArrowheads="1"/>
          </p:cNvSpPr>
          <p:nvPr/>
        </p:nvSpPr>
        <p:spPr bwMode="auto">
          <a:xfrm>
            <a:off x="3878263" y="2535238"/>
            <a:ext cx="1277937" cy="336550"/>
          </a:xfrm>
          <a:prstGeom prst="rect">
            <a:avLst/>
          </a:prstGeom>
          <a:noFill/>
          <a:ln w="12700">
            <a:noFill/>
            <a:miter lim="800000"/>
            <a:headEnd/>
            <a:tailEnd/>
          </a:ln>
        </p:spPr>
        <p:txBody>
          <a:bodyPr>
            <a:spAutoFit/>
          </a:bodyPr>
          <a:lstStyle/>
          <a:p>
            <a:pPr>
              <a:spcBef>
                <a:spcPct val="50000"/>
              </a:spcBef>
            </a:pPr>
            <a:r>
              <a:rPr lang="en-US" b="1">
                <a:solidFill>
                  <a:schemeClr val="bg1"/>
                </a:solidFill>
                <a:cs typeface="Arial" pitchFamily="34" charset="0"/>
              </a:rPr>
              <a:t>Simulation</a:t>
            </a:r>
          </a:p>
        </p:txBody>
      </p:sp>
      <p:sp>
        <p:nvSpPr>
          <p:cNvPr id="23558" name="Text Box 26"/>
          <p:cNvSpPr txBox="1">
            <a:spLocks noChangeArrowheads="1"/>
          </p:cNvSpPr>
          <p:nvPr/>
        </p:nvSpPr>
        <p:spPr bwMode="auto">
          <a:xfrm>
            <a:off x="5424488" y="2397125"/>
            <a:ext cx="1277937" cy="336550"/>
          </a:xfrm>
          <a:prstGeom prst="rect">
            <a:avLst/>
          </a:prstGeom>
          <a:noFill/>
          <a:ln w="12700">
            <a:noFill/>
            <a:miter lim="800000"/>
            <a:headEnd/>
            <a:tailEnd/>
          </a:ln>
        </p:spPr>
        <p:txBody>
          <a:bodyPr>
            <a:spAutoFit/>
          </a:bodyPr>
          <a:lstStyle/>
          <a:p>
            <a:pPr>
              <a:spcBef>
                <a:spcPct val="50000"/>
              </a:spcBef>
            </a:pPr>
            <a:r>
              <a:rPr lang="en-US" b="1">
                <a:solidFill>
                  <a:schemeClr val="bg1"/>
                </a:solidFill>
                <a:cs typeface="Arial" pitchFamily="34" charset="0"/>
              </a:rPr>
              <a:t>Simulation</a:t>
            </a:r>
          </a:p>
        </p:txBody>
      </p:sp>
      <p:sp>
        <p:nvSpPr>
          <p:cNvPr id="23559" name="Text Box 27"/>
          <p:cNvSpPr txBox="1">
            <a:spLocks noChangeArrowheads="1"/>
          </p:cNvSpPr>
          <p:nvPr/>
        </p:nvSpPr>
        <p:spPr bwMode="auto">
          <a:xfrm>
            <a:off x="6904038" y="2370138"/>
            <a:ext cx="1277937" cy="336550"/>
          </a:xfrm>
          <a:prstGeom prst="rect">
            <a:avLst/>
          </a:prstGeom>
          <a:noFill/>
          <a:ln w="12700">
            <a:noFill/>
            <a:miter lim="800000"/>
            <a:headEnd/>
            <a:tailEnd/>
          </a:ln>
        </p:spPr>
        <p:txBody>
          <a:bodyPr>
            <a:spAutoFit/>
          </a:bodyPr>
          <a:lstStyle/>
          <a:p>
            <a:pPr>
              <a:spcBef>
                <a:spcPct val="50000"/>
              </a:spcBef>
            </a:pPr>
            <a:r>
              <a:rPr lang="en-US" b="1">
                <a:solidFill>
                  <a:schemeClr val="bg1"/>
                </a:solidFill>
                <a:cs typeface="Arial" pitchFamily="34" charset="0"/>
              </a:rPr>
              <a:t>Simulation</a:t>
            </a:r>
          </a:p>
        </p:txBody>
      </p:sp>
      <p:sp>
        <p:nvSpPr>
          <p:cNvPr id="85000" name="Rectangle 2"/>
          <p:cNvSpPr>
            <a:spLocks noChangeArrowheads="1"/>
          </p:cNvSpPr>
          <p:nvPr/>
        </p:nvSpPr>
        <p:spPr bwMode="auto">
          <a:xfrm>
            <a:off x="330200" y="1127125"/>
            <a:ext cx="8070850" cy="5349875"/>
          </a:xfrm>
          <a:prstGeom prst="rect">
            <a:avLst/>
          </a:prstGeom>
          <a:solidFill>
            <a:schemeClr val="bg1"/>
          </a:solidFill>
          <a:ln w="9525">
            <a:solidFill>
              <a:schemeClr val="tx1"/>
            </a:solidFill>
            <a:miter lim="800000"/>
            <a:headEnd/>
            <a:tailEnd/>
          </a:ln>
        </p:spPr>
        <p:txBody>
          <a:bodyPr wrap="none" anchor="ctr"/>
          <a:lstStyle/>
          <a:p>
            <a:pPr>
              <a:defRPr/>
            </a:pPr>
            <a:r>
              <a:rPr lang="en-US">
                <a:effectLst>
                  <a:outerShdw blurRad="38100" dist="38100" dir="2700000" algn="tl">
                    <a:srgbClr val="C0C0C0"/>
                  </a:outerShdw>
                </a:effectLst>
                <a:latin typeface="Arial" charset="0"/>
              </a:rPr>
              <a:t>.</a:t>
            </a:r>
          </a:p>
        </p:txBody>
      </p:sp>
      <p:sp>
        <p:nvSpPr>
          <p:cNvPr id="23561" name="Line 4"/>
          <p:cNvSpPr>
            <a:spLocks noChangeShapeType="1"/>
          </p:cNvSpPr>
          <p:nvPr/>
        </p:nvSpPr>
        <p:spPr bwMode="auto">
          <a:xfrm flipH="1">
            <a:off x="4481513" y="4603750"/>
            <a:ext cx="0" cy="339725"/>
          </a:xfrm>
          <a:prstGeom prst="line">
            <a:avLst/>
          </a:prstGeom>
          <a:noFill/>
          <a:ln w="28575">
            <a:solidFill>
              <a:srgbClr val="777777"/>
            </a:solidFill>
            <a:round/>
            <a:headEnd/>
            <a:tailEnd type="triangle" w="med" len="med"/>
          </a:ln>
        </p:spPr>
        <p:txBody>
          <a:bodyPr/>
          <a:lstStyle/>
          <a:p>
            <a:endParaRPr lang="en-US"/>
          </a:p>
        </p:txBody>
      </p:sp>
      <p:sp>
        <p:nvSpPr>
          <p:cNvPr id="23562" name="Line 5"/>
          <p:cNvSpPr>
            <a:spLocks noChangeShapeType="1"/>
          </p:cNvSpPr>
          <p:nvPr/>
        </p:nvSpPr>
        <p:spPr bwMode="auto">
          <a:xfrm>
            <a:off x="7000875" y="4606925"/>
            <a:ext cx="0" cy="339725"/>
          </a:xfrm>
          <a:prstGeom prst="line">
            <a:avLst/>
          </a:prstGeom>
          <a:noFill/>
          <a:ln w="28575">
            <a:solidFill>
              <a:srgbClr val="777777"/>
            </a:solidFill>
            <a:round/>
            <a:headEnd/>
            <a:tailEnd type="triangle" w="med" len="med"/>
          </a:ln>
        </p:spPr>
        <p:txBody>
          <a:bodyPr/>
          <a:lstStyle/>
          <a:p>
            <a:endParaRPr lang="en-US"/>
          </a:p>
        </p:txBody>
      </p:sp>
      <p:sp>
        <p:nvSpPr>
          <p:cNvPr id="379910" name="Text Box 6"/>
          <p:cNvSpPr txBox="1">
            <a:spLocks noChangeArrowheads="1"/>
          </p:cNvSpPr>
          <p:nvPr/>
        </p:nvSpPr>
        <p:spPr bwMode="auto">
          <a:xfrm>
            <a:off x="787400" y="3821113"/>
            <a:ext cx="7264400" cy="769937"/>
          </a:xfrm>
          <a:prstGeom prst="rect">
            <a:avLst/>
          </a:prstGeom>
          <a:gradFill rotWithShape="1">
            <a:gsLst>
              <a:gs pos="0">
                <a:srgbClr val="777777"/>
              </a:gs>
              <a:gs pos="50000">
                <a:srgbClr val="777777">
                  <a:gamma/>
                  <a:tint val="47451"/>
                  <a:invGamma/>
                </a:srgbClr>
              </a:gs>
              <a:gs pos="100000">
                <a:srgbClr val="777777"/>
              </a:gs>
            </a:gsLst>
            <a:lin ang="5400000" scaled="1"/>
          </a:gra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endParaRPr lang="en-US" sz="1800" b="1">
              <a:solidFill>
                <a:schemeClr val="bg1"/>
              </a:solidFill>
              <a:effectLst>
                <a:outerShdw blurRad="38100" dist="38100" dir="2700000" algn="tl">
                  <a:srgbClr val="000000"/>
                </a:outerShdw>
              </a:effectLst>
              <a:latin typeface="Arial" charset="0"/>
              <a:cs typeface="Arial" pitchFamily="34" charset="0"/>
            </a:endParaRPr>
          </a:p>
          <a:p>
            <a:pPr marL="457200" indent="-457200" algn="ctr" eaLnBrk="1" hangingPunct="1">
              <a:buClr>
                <a:srgbClr val="FFFFFF"/>
              </a:buClr>
              <a:buFont typeface="Wingdings" pitchFamily="2" charset="2"/>
              <a:buNone/>
              <a:defRPr/>
            </a:pPr>
            <a:r>
              <a:rPr lang="en-US" sz="1800" b="1">
                <a:solidFill>
                  <a:schemeClr val="bg1"/>
                </a:solidFill>
                <a:effectLst>
                  <a:outerShdw blurRad="38100" dist="38100" dir="2700000" algn="tl">
                    <a:srgbClr val="000000"/>
                  </a:outerShdw>
                </a:effectLst>
                <a:latin typeface="Arial" charset="0"/>
                <a:cs typeface="Arial" pitchFamily="34" charset="0"/>
              </a:rPr>
              <a:t>Highly Reduced Visualization Format *.CAX</a:t>
            </a:r>
          </a:p>
          <a:p>
            <a:pPr marL="457200" indent="-457200" algn="ctr" eaLnBrk="1" hangingPunct="1">
              <a:buClr>
                <a:srgbClr val="FFFFFF"/>
              </a:buClr>
              <a:buFont typeface="Wingdings" pitchFamily="2" charset="2"/>
              <a:buNone/>
              <a:defRPr/>
            </a:pPr>
            <a:endParaRPr lang="en-US" sz="800" b="1">
              <a:solidFill>
                <a:schemeClr val="bg1"/>
              </a:solidFill>
              <a:effectLst>
                <a:outerShdw blurRad="38100" dist="38100" dir="2700000" algn="tl">
                  <a:srgbClr val="000000"/>
                </a:outerShdw>
              </a:effectLst>
              <a:latin typeface="Arial" charset="0"/>
              <a:cs typeface="Arial" pitchFamily="34" charset="0"/>
            </a:endParaRPr>
          </a:p>
          <a:p>
            <a:pPr marL="457200" indent="-457200" algn="ctr" eaLnBrk="1" hangingPunct="1">
              <a:buClr>
                <a:srgbClr val="FFFFFF"/>
              </a:buClr>
              <a:buFont typeface="Wingdings" pitchFamily="2" charset="2"/>
              <a:buNone/>
              <a:defRPr/>
            </a:pPr>
            <a:r>
              <a:rPr lang="en-US" sz="1800" b="1">
                <a:solidFill>
                  <a:schemeClr val="bg1"/>
                </a:solidFill>
                <a:effectLst>
                  <a:outerShdw blurRad="38100" dist="38100" dir="2700000" algn="tl">
                    <a:srgbClr val="000000"/>
                  </a:outerShdw>
                </a:effectLst>
                <a:latin typeface="Arial" charset="0"/>
                <a:cs typeface="Arial" pitchFamily="34" charset="0"/>
              </a:rPr>
              <a:t> </a:t>
            </a:r>
            <a:endParaRPr lang="en-US" sz="2400" b="1">
              <a:effectLst>
                <a:outerShdw blurRad="38100" dist="38100" dir="2700000" algn="tl">
                  <a:srgbClr val="FFFFFF"/>
                </a:outerShdw>
              </a:effectLst>
              <a:latin typeface="Arial" charset="0"/>
              <a:cs typeface="Arial" pitchFamily="34" charset="0"/>
            </a:endParaRPr>
          </a:p>
        </p:txBody>
      </p:sp>
      <p:sp>
        <p:nvSpPr>
          <p:cNvPr id="379911" name="Rectangle 7"/>
          <p:cNvSpPr>
            <a:spLocks noChangeArrowheads="1"/>
          </p:cNvSpPr>
          <p:nvPr/>
        </p:nvSpPr>
        <p:spPr bwMode="auto">
          <a:xfrm>
            <a:off x="3602038" y="4938713"/>
            <a:ext cx="1974850" cy="512762"/>
          </a:xfrm>
          <a:prstGeom prst="rect">
            <a:avLst/>
          </a:prstGeom>
          <a:solidFill>
            <a:srgbClr val="660066"/>
          </a:solidFill>
          <a:ln w="12700" algn="ctr">
            <a:noFill/>
            <a:miter lim="800000"/>
            <a:headEnd/>
            <a:tailEnd/>
          </a:ln>
          <a:effectLst>
            <a:outerShdw dist="35921" dir="2700000" algn="ctr" rotWithShape="0">
              <a:schemeClr val="bg2">
                <a:alpha val="50000"/>
              </a:schemeClr>
            </a:outerShdw>
          </a:effectLst>
        </p:spPr>
        <p:txBody>
          <a:bodyPr wrap="none"/>
          <a:lstStyle/>
          <a:p>
            <a:pPr algn="ctr">
              <a:defRPr/>
            </a:pPr>
            <a:r>
              <a:rPr lang="en-US" sz="1400" b="1">
                <a:solidFill>
                  <a:schemeClr val="bg1"/>
                </a:solidFill>
                <a:latin typeface="Arial" charset="0"/>
                <a:cs typeface="Arial" charset="0"/>
              </a:rPr>
              <a:t>VCollab </a:t>
            </a:r>
          </a:p>
          <a:p>
            <a:pPr algn="ctr">
              <a:defRPr/>
            </a:pPr>
            <a:r>
              <a:rPr lang="en-US" sz="1400" b="1">
                <a:solidFill>
                  <a:schemeClr val="bg1"/>
                </a:solidFill>
                <a:latin typeface="Arial" charset="0"/>
                <a:cs typeface="Arial" charset="0"/>
              </a:rPr>
              <a:t>Presenter</a:t>
            </a:r>
          </a:p>
        </p:txBody>
      </p:sp>
      <p:grpSp>
        <p:nvGrpSpPr>
          <p:cNvPr id="4" name="Group 8"/>
          <p:cNvGrpSpPr>
            <a:grpSpLocks/>
          </p:cNvGrpSpPr>
          <p:nvPr/>
        </p:nvGrpSpPr>
        <p:grpSpPr bwMode="auto">
          <a:xfrm>
            <a:off x="1427163" y="2646363"/>
            <a:ext cx="5980112" cy="547687"/>
            <a:chOff x="1296" y="1344"/>
            <a:chExt cx="3648" cy="480"/>
          </a:xfrm>
        </p:grpSpPr>
        <p:sp>
          <p:nvSpPr>
            <p:cNvPr id="23581" name="Line 9"/>
            <p:cNvSpPr>
              <a:spLocks noChangeShapeType="1"/>
            </p:cNvSpPr>
            <p:nvPr/>
          </p:nvSpPr>
          <p:spPr bwMode="auto">
            <a:xfrm>
              <a:off x="1296" y="1344"/>
              <a:ext cx="0" cy="480"/>
            </a:xfrm>
            <a:prstGeom prst="line">
              <a:avLst/>
            </a:prstGeom>
            <a:noFill/>
            <a:ln w="28575">
              <a:solidFill>
                <a:srgbClr val="777777"/>
              </a:solidFill>
              <a:round/>
              <a:headEnd/>
              <a:tailEnd type="triangle" w="med" len="med"/>
            </a:ln>
          </p:spPr>
          <p:txBody>
            <a:bodyPr/>
            <a:lstStyle/>
            <a:p>
              <a:endParaRPr lang="en-US"/>
            </a:p>
          </p:txBody>
        </p:sp>
        <p:sp>
          <p:nvSpPr>
            <p:cNvPr id="23582" name="Line 10"/>
            <p:cNvSpPr>
              <a:spLocks noChangeShapeType="1"/>
            </p:cNvSpPr>
            <p:nvPr/>
          </p:nvSpPr>
          <p:spPr bwMode="auto">
            <a:xfrm>
              <a:off x="4944" y="1344"/>
              <a:ext cx="0" cy="480"/>
            </a:xfrm>
            <a:prstGeom prst="line">
              <a:avLst/>
            </a:prstGeom>
            <a:noFill/>
            <a:ln w="28575">
              <a:solidFill>
                <a:srgbClr val="777777"/>
              </a:solidFill>
              <a:round/>
              <a:headEnd/>
              <a:tailEnd type="triangle" w="med" len="med"/>
            </a:ln>
          </p:spPr>
          <p:txBody>
            <a:bodyPr/>
            <a:lstStyle/>
            <a:p>
              <a:endParaRPr lang="en-US"/>
            </a:p>
          </p:txBody>
        </p:sp>
        <p:sp>
          <p:nvSpPr>
            <p:cNvPr id="23583" name="Line 11"/>
            <p:cNvSpPr>
              <a:spLocks noChangeShapeType="1"/>
            </p:cNvSpPr>
            <p:nvPr/>
          </p:nvSpPr>
          <p:spPr bwMode="auto">
            <a:xfrm>
              <a:off x="4032" y="1344"/>
              <a:ext cx="0" cy="480"/>
            </a:xfrm>
            <a:prstGeom prst="line">
              <a:avLst/>
            </a:prstGeom>
            <a:noFill/>
            <a:ln w="28575">
              <a:solidFill>
                <a:srgbClr val="777777"/>
              </a:solidFill>
              <a:round/>
              <a:headEnd/>
              <a:tailEnd type="triangle" w="med" len="med"/>
            </a:ln>
          </p:spPr>
          <p:txBody>
            <a:bodyPr/>
            <a:lstStyle/>
            <a:p>
              <a:endParaRPr lang="en-US"/>
            </a:p>
          </p:txBody>
        </p:sp>
        <p:sp>
          <p:nvSpPr>
            <p:cNvPr id="23584" name="Line 12"/>
            <p:cNvSpPr>
              <a:spLocks noChangeShapeType="1"/>
            </p:cNvSpPr>
            <p:nvPr/>
          </p:nvSpPr>
          <p:spPr bwMode="auto">
            <a:xfrm>
              <a:off x="3120" y="1344"/>
              <a:ext cx="0" cy="480"/>
            </a:xfrm>
            <a:prstGeom prst="line">
              <a:avLst/>
            </a:prstGeom>
            <a:noFill/>
            <a:ln w="28575">
              <a:solidFill>
                <a:srgbClr val="777777"/>
              </a:solidFill>
              <a:round/>
              <a:headEnd/>
              <a:tailEnd type="triangle" w="med" len="med"/>
            </a:ln>
          </p:spPr>
          <p:txBody>
            <a:bodyPr/>
            <a:lstStyle/>
            <a:p>
              <a:endParaRPr lang="en-US"/>
            </a:p>
          </p:txBody>
        </p:sp>
        <p:sp>
          <p:nvSpPr>
            <p:cNvPr id="23585" name="Line 13"/>
            <p:cNvSpPr>
              <a:spLocks noChangeShapeType="1"/>
            </p:cNvSpPr>
            <p:nvPr/>
          </p:nvSpPr>
          <p:spPr bwMode="auto">
            <a:xfrm>
              <a:off x="2208" y="1344"/>
              <a:ext cx="0" cy="480"/>
            </a:xfrm>
            <a:prstGeom prst="line">
              <a:avLst/>
            </a:prstGeom>
            <a:noFill/>
            <a:ln w="28575">
              <a:solidFill>
                <a:srgbClr val="777777"/>
              </a:solidFill>
              <a:round/>
              <a:headEnd/>
              <a:tailEnd type="triangle" w="med" len="med"/>
            </a:ln>
          </p:spPr>
          <p:txBody>
            <a:bodyPr/>
            <a:lstStyle/>
            <a:p>
              <a:endParaRPr lang="en-US"/>
            </a:p>
          </p:txBody>
        </p:sp>
      </p:grpSp>
      <p:sp>
        <p:nvSpPr>
          <p:cNvPr id="379919" name="Text Box 15"/>
          <p:cNvSpPr txBox="1">
            <a:spLocks noChangeArrowheads="1"/>
          </p:cNvSpPr>
          <p:nvPr/>
        </p:nvSpPr>
        <p:spPr bwMode="auto">
          <a:xfrm>
            <a:off x="771525" y="1720850"/>
            <a:ext cx="1462088" cy="1065213"/>
          </a:xfrm>
          <a:prstGeom prst="rect">
            <a:avLst/>
          </a:prstGeom>
          <a:solidFill>
            <a:srgbClr val="660066"/>
          </a:solidFill>
          <a:ln w="12700" algn="ctr">
            <a:noFill/>
            <a:miter lim="800000"/>
            <a:headEnd/>
            <a:tailEnd/>
          </a:ln>
          <a:effectLst>
            <a:outerShdw dist="35921" dir="2700000" algn="ctr" rotWithShape="0">
              <a:schemeClr val="bg2">
                <a:alpha val="50000"/>
              </a:schemeClr>
            </a:outerShdw>
          </a:effectLst>
        </p:spPr>
        <p:txBody>
          <a:bodyPr wrap="none"/>
          <a:lstStyle/>
          <a:p>
            <a:pPr>
              <a:defRPr/>
            </a:pPr>
            <a:r>
              <a:rPr lang="en-US" b="1">
                <a:solidFill>
                  <a:srgbClr val="FFFFFF"/>
                </a:solidFill>
                <a:latin typeface="Arial" charset="0"/>
              </a:rPr>
              <a:t>       </a:t>
            </a:r>
          </a:p>
          <a:p>
            <a:pPr>
              <a:defRPr/>
            </a:pPr>
            <a:r>
              <a:rPr lang="en-US" b="1">
                <a:solidFill>
                  <a:srgbClr val="FFFFFF"/>
                </a:solidFill>
                <a:latin typeface="Arial" charset="0"/>
              </a:rPr>
              <a:t>Durability</a:t>
            </a:r>
          </a:p>
          <a:p>
            <a:pPr>
              <a:defRPr/>
            </a:pPr>
            <a:endParaRPr lang="en-US" b="1">
              <a:solidFill>
                <a:srgbClr val="FFFFFF"/>
              </a:solidFill>
              <a:latin typeface="Arial" charset="0"/>
            </a:endParaRPr>
          </a:p>
        </p:txBody>
      </p:sp>
      <p:sp>
        <p:nvSpPr>
          <p:cNvPr id="379920" name="Text Box 16"/>
          <p:cNvSpPr txBox="1">
            <a:spLocks noChangeArrowheads="1"/>
          </p:cNvSpPr>
          <p:nvPr/>
        </p:nvSpPr>
        <p:spPr bwMode="auto">
          <a:xfrm>
            <a:off x="3756025" y="1720850"/>
            <a:ext cx="1231900" cy="1065213"/>
          </a:xfrm>
          <a:prstGeom prst="rect">
            <a:avLst/>
          </a:prstGeom>
          <a:solidFill>
            <a:srgbClr val="EE6000"/>
          </a:solidFill>
          <a:ln w="12700" algn="ctr">
            <a:noFill/>
            <a:miter lim="800000"/>
            <a:headEnd/>
            <a:tailEnd/>
          </a:ln>
          <a:effectLst>
            <a:outerShdw dist="35921" dir="2700000" algn="ctr" rotWithShape="0">
              <a:schemeClr val="bg2">
                <a:alpha val="50000"/>
              </a:schemeClr>
            </a:outerShdw>
          </a:effectLst>
        </p:spPr>
        <p:txBody>
          <a:bodyPr wrap="none"/>
          <a:lstStyle/>
          <a:p>
            <a:pPr marL="457200" indent="-457200" eaLnBrk="1" hangingPunct="1">
              <a:buClr>
                <a:srgbClr val="FFFFFF"/>
              </a:buClr>
              <a:buFont typeface="Wingdings" pitchFamily="2" charset="2"/>
              <a:buNone/>
              <a:defRPr/>
            </a:pPr>
            <a:endParaRPr lang="en-US" sz="1400" b="1">
              <a:solidFill>
                <a:srgbClr val="FFFFFF"/>
              </a:solidFill>
              <a:latin typeface="Arial" charset="0"/>
              <a:cs typeface="Arial" pitchFamily="34" charset="0"/>
            </a:endParaRPr>
          </a:p>
          <a:p>
            <a:pPr marL="457200" indent="-457200" eaLnBrk="1" hangingPunct="1">
              <a:buClr>
                <a:srgbClr val="FFFFFF"/>
              </a:buClr>
              <a:buFont typeface="Wingdings" pitchFamily="2" charset="2"/>
              <a:buNone/>
              <a:defRPr/>
            </a:pPr>
            <a:r>
              <a:rPr lang="en-US" sz="1400" b="1">
                <a:solidFill>
                  <a:srgbClr val="FFFFFF"/>
                </a:solidFill>
                <a:latin typeface="Arial" charset="0"/>
                <a:cs typeface="Arial" pitchFamily="34" charset="0"/>
              </a:rPr>
              <a:t> </a:t>
            </a:r>
          </a:p>
        </p:txBody>
      </p:sp>
      <p:sp>
        <p:nvSpPr>
          <p:cNvPr id="379921" name="Text Box 17"/>
          <p:cNvSpPr txBox="1">
            <a:spLocks noChangeArrowheads="1"/>
          </p:cNvSpPr>
          <p:nvPr/>
        </p:nvSpPr>
        <p:spPr bwMode="auto">
          <a:xfrm>
            <a:off x="5246688" y="1724025"/>
            <a:ext cx="1219200" cy="1063625"/>
          </a:xfrm>
          <a:prstGeom prst="rect">
            <a:avLst/>
          </a:prstGeom>
          <a:solidFill>
            <a:srgbClr val="208856"/>
          </a:solidFill>
          <a:ln w="12700" algn="ctr">
            <a:noFill/>
            <a:miter lim="800000"/>
            <a:headEnd/>
            <a:tailEnd/>
          </a:ln>
          <a:effectLst>
            <a:outerShdw dist="35921" dir="2700000" algn="ctr" rotWithShape="0">
              <a:schemeClr val="bg2">
                <a:alpha val="50000"/>
              </a:schemeClr>
            </a:outerShdw>
          </a:effectLst>
        </p:spPr>
        <p:txBody>
          <a:bodyPr wrap="none"/>
          <a:lstStyle/>
          <a:p>
            <a:pPr eaLnBrk="1" hangingPunct="1">
              <a:buClr>
                <a:srgbClr val="FFFFFF"/>
              </a:buClr>
              <a:buFont typeface="Wingdings" pitchFamily="2" charset="2"/>
              <a:buNone/>
              <a:defRPr/>
            </a:pPr>
            <a:r>
              <a:rPr lang="en-US" sz="1400" b="1">
                <a:solidFill>
                  <a:srgbClr val="FFFFFF"/>
                </a:solidFill>
                <a:latin typeface="Arial" charset="0"/>
                <a:cs typeface="Arial" pitchFamily="34" charset="0"/>
              </a:rPr>
              <a:t> </a:t>
            </a:r>
          </a:p>
        </p:txBody>
      </p:sp>
      <p:sp>
        <p:nvSpPr>
          <p:cNvPr id="379922" name="Text Box 18"/>
          <p:cNvSpPr txBox="1">
            <a:spLocks noChangeArrowheads="1"/>
          </p:cNvSpPr>
          <p:nvPr/>
        </p:nvSpPr>
        <p:spPr bwMode="auto">
          <a:xfrm>
            <a:off x="2354263" y="1720850"/>
            <a:ext cx="1225550" cy="1065213"/>
          </a:xfrm>
          <a:prstGeom prst="rect">
            <a:avLst/>
          </a:prstGeom>
          <a:solidFill>
            <a:srgbClr val="B80000"/>
          </a:solidFill>
          <a:ln w="12700" algn="ctr">
            <a:noFill/>
            <a:miter lim="800000"/>
            <a:headEnd/>
            <a:tailEnd/>
          </a:ln>
          <a:effectLst>
            <a:outerShdw dist="35921" dir="2700000" algn="ctr" rotWithShape="0">
              <a:schemeClr val="bg2">
                <a:alpha val="50000"/>
              </a:schemeClr>
            </a:outerShdw>
          </a:effectLst>
        </p:spPr>
        <p:txBody>
          <a:bodyPr wrap="none"/>
          <a:lstStyle/>
          <a:p>
            <a:pPr algn="ctr" eaLnBrk="1" hangingPunct="1">
              <a:buClr>
                <a:srgbClr val="FFFFFF"/>
              </a:buClr>
              <a:buFont typeface="Wingdings" pitchFamily="2" charset="2"/>
              <a:buNone/>
              <a:defRPr/>
            </a:pPr>
            <a:endParaRPr lang="en-US" b="1">
              <a:solidFill>
                <a:srgbClr val="FFFFFF"/>
              </a:solidFill>
              <a:latin typeface="Arial" charset="0"/>
            </a:endParaRPr>
          </a:p>
          <a:p>
            <a:pPr algn="ctr" eaLnBrk="1" hangingPunct="1">
              <a:buClr>
                <a:srgbClr val="FFFFFF"/>
              </a:buClr>
              <a:buFont typeface="Wingdings" pitchFamily="2" charset="2"/>
              <a:buNone/>
              <a:defRPr/>
            </a:pPr>
            <a:r>
              <a:rPr lang="en-US" b="1">
                <a:solidFill>
                  <a:srgbClr val="FFFFFF"/>
                </a:solidFill>
                <a:latin typeface="Arial" charset="0"/>
              </a:rPr>
              <a:t>NVH</a:t>
            </a:r>
          </a:p>
          <a:p>
            <a:pPr algn="ctr" eaLnBrk="1" hangingPunct="1">
              <a:defRPr/>
            </a:pPr>
            <a:endParaRPr lang="en-US" sz="1400" b="1">
              <a:solidFill>
                <a:srgbClr val="FFFFFF"/>
              </a:solidFill>
              <a:latin typeface="Arial" charset="0"/>
              <a:cs typeface="Arial" pitchFamily="34" charset="0"/>
            </a:endParaRPr>
          </a:p>
          <a:p>
            <a:pPr algn="ctr" eaLnBrk="1" hangingPunct="1">
              <a:defRPr/>
            </a:pPr>
            <a:endParaRPr lang="en-US" sz="1400" b="1">
              <a:solidFill>
                <a:srgbClr val="FFFFFF"/>
              </a:solidFill>
              <a:latin typeface="Arial" charset="0"/>
              <a:cs typeface="Arial" pitchFamily="34" charset="0"/>
            </a:endParaRPr>
          </a:p>
          <a:p>
            <a:pPr algn="ctr" eaLnBrk="1" hangingPunct="1">
              <a:defRPr/>
            </a:pPr>
            <a:endParaRPr lang="en-US" sz="1400" b="1">
              <a:solidFill>
                <a:srgbClr val="FFFFFF"/>
              </a:solidFill>
              <a:latin typeface="Arial" charset="0"/>
              <a:cs typeface="Arial" pitchFamily="34" charset="0"/>
            </a:endParaRPr>
          </a:p>
        </p:txBody>
      </p:sp>
      <p:sp>
        <p:nvSpPr>
          <p:cNvPr id="379923" name="Text Box 19"/>
          <p:cNvSpPr txBox="1">
            <a:spLocks noChangeArrowheads="1"/>
          </p:cNvSpPr>
          <p:nvPr/>
        </p:nvSpPr>
        <p:spPr bwMode="auto">
          <a:xfrm>
            <a:off x="6727825" y="1720850"/>
            <a:ext cx="1257300" cy="1065213"/>
          </a:xfrm>
          <a:prstGeom prst="rect">
            <a:avLst/>
          </a:prstGeom>
          <a:solidFill>
            <a:srgbClr val="4E4E76"/>
          </a:solidFill>
          <a:ln w="12700" algn="ctr">
            <a:noFill/>
            <a:miter lim="800000"/>
            <a:headEnd/>
            <a:tailEnd/>
          </a:ln>
          <a:effectLst>
            <a:outerShdw dist="35921" dir="2700000" algn="ctr" rotWithShape="0">
              <a:schemeClr val="bg2">
                <a:alpha val="50000"/>
              </a:schemeClr>
            </a:outerShdw>
          </a:effectLst>
        </p:spPr>
        <p:txBody>
          <a:bodyPr wrap="none"/>
          <a:lstStyle/>
          <a:p>
            <a:pPr marL="457200" indent="-457200" eaLnBrk="1" hangingPunct="1">
              <a:buClr>
                <a:srgbClr val="FFFFFF"/>
              </a:buClr>
              <a:buFont typeface="Wingdings" pitchFamily="2" charset="2"/>
              <a:buNone/>
              <a:defRPr/>
            </a:pPr>
            <a:endParaRPr lang="en-US" sz="1400" b="1">
              <a:solidFill>
                <a:srgbClr val="FFFFFF"/>
              </a:solidFill>
              <a:latin typeface="Arial" charset="0"/>
              <a:cs typeface="Arial" pitchFamily="34" charset="0"/>
            </a:endParaRPr>
          </a:p>
          <a:p>
            <a:pPr marL="457200" indent="-457200" eaLnBrk="1" hangingPunct="1">
              <a:buClr>
                <a:srgbClr val="FFFFFF"/>
              </a:buClr>
              <a:buFont typeface="Wingdings" pitchFamily="2" charset="2"/>
              <a:buNone/>
              <a:defRPr/>
            </a:pPr>
            <a:r>
              <a:rPr lang="en-US" sz="1400" b="1">
                <a:solidFill>
                  <a:srgbClr val="FFFFFF"/>
                </a:solidFill>
                <a:latin typeface="Arial" charset="0"/>
                <a:cs typeface="Arial" pitchFamily="34" charset="0"/>
              </a:rPr>
              <a:t>CFD</a:t>
            </a:r>
          </a:p>
          <a:p>
            <a:pPr marL="457200" indent="-457200" eaLnBrk="1" hangingPunct="1">
              <a:buClr>
                <a:srgbClr val="FFFFFF"/>
              </a:buClr>
              <a:buFont typeface="Wingdings" pitchFamily="2" charset="2"/>
              <a:buNone/>
              <a:defRPr/>
            </a:pPr>
            <a:endParaRPr lang="en-US" sz="1400" b="1">
              <a:solidFill>
                <a:srgbClr val="FFFFFF"/>
              </a:solidFill>
              <a:latin typeface="Arial" charset="0"/>
              <a:cs typeface="Arial" pitchFamily="34" charset="0"/>
            </a:endParaRPr>
          </a:p>
          <a:p>
            <a:pPr marL="457200" indent="-457200" eaLnBrk="1" hangingPunct="1">
              <a:buClr>
                <a:srgbClr val="FFFFFF"/>
              </a:buClr>
              <a:buFont typeface="Wingdings" pitchFamily="2" charset="2"/>
              <a:buNone/>
              <a:defRPr/>
            </a:pPr>
            <a:r>
              <a:rPr lang="en-US" sz="1400" b="1">
                <a:solidFill>
                  <a:srgbClr val="FFFFFF"/>
                </a:solidFill>
                <a:latin typeface="Arial" charset="0"/>
                <a:cs typeface="Arial" pitchFamily="34" charset="0"/>
              </a:rPr>
              <a:t> </a:t>
            </a:r>
          </a:p>
          <a:p>
            <a:pPr marL="457200" indent="-457200" eaLnBrk="1" hangingPunct="1">
              <a:buClr>
                <a:srgbClr val="FFFFFF"/>
              </a:buClr>
              <a:buFont typeface="Wingdings" pitchFamily="2" charset="2"/>
              <a:buNone/>
              <a:defRPr/>
            </a:pPr>
            <a:endParaRPr lang="en-US" sz="1400" b="1">
              <a:solidFill>
                <a:srgbClr val="FFFFFF"/>
              </a:solidFill>
              <a:latin typeface="Arial" charset="0"/>
              <a:cs typeface="Arial" pitchFamily="34" charset="0"/>
            </a:endParaRPr>
          </a:p>
          <a:p>
            <a:pPr marL="457200" indent="-457200" eaLnBrk="1" hangingPunct="1">
              <a:buClr>
                <a:srgbClr val="FFFFFF"/>
              </a:buClr>
              <a:buFont typeface="Wingdings" pitchFamily="2" charset="2"/>
              <a:buNone/>
              <a:defRPr/>
            </a:pPr>
            <a:endParaRPr lang="en-US" sz="1400" b="1">
              <a:solidFill>
                <a:srgbClr val="FFFFFF"/>
              </a:solidFill>
              <a:latin typeface="Arial" charset="0"/>
              <a:cs typeface="Arial" pitchFamily="34" charset="0"/>
            </a:endParaRPr>
          </a:p>
        </p:txBody>
      </p:sp>
      <p:sp>
        <p:nvSpPr>
          <p:cNvPr id="379924" name="Rectangle 20"/>
          <p:cNvSpPr>
            <a:spLocks noChangeArrowheads="1"/>
          </p:cNvSpPr>
          <p:nvPr/>
        </p:nvSpPr>
        <p:spPr bwMode="auto">
          <a:xfrm>
            <a:off x="5994400" y="4951413"/>
            <a:ext cx="1974850" cy="512762"/>
          </a:xfrm>
          <a:prstGeom prst="rect">
            <a:avLst/>
          </a:prstGeom>
          <a:solidFill>
            <a:srgbClr val="660066"/>
          </a:solidFill>
          <a:ln w="12700" algn="ctr">
            <a:noFill/>
            <a:miter lim="800000"/>
            <a:headEnd/>
            <a:tailEnd/>
          </a:ln>
          <a:effectLst>
            <a:outerShdw dist="35921" dir="2700000" algn="ctr" rotWithShape="0">
              <a:schemeClr val="bg2">
                <a:alpha val="50000"/>
              </a:schemeClr>
            </a:outerShdw>
          </a:effectLst>
        </p:spPr>
        <p:txBody>
          <a:bodyPr wrap="none"/>
          <a:lstStyle/>
          <a:p>
            <a:pPr algn="ctr">
              <a:defRPr/>
            </a:pPr>
            <a:r>
              <a:rPr lang="en-US" sz="1400" b="1">
                <a:solidFill>
                  <a:schemeClr val="bg1"/>
                </a:solidFill>
                <a:latin typeface="Arial" charset="0"/>
                <a:cs typeface="Arial" charset="0"/>
              </a:rPr>
              <a:t>VCollab </a:t>
            </a:r>
          </a:p>
          <a:p>
            <a:pPr algn="ctr">
              <a:defRPr/>
            </a:pPr>
            <a:r>
              <a:rPr lang="en-US" sz="1400" b="1">
                <a:solidFill>
                  <a:schemeClr val="bg1"/>
                </a:solidFill>
                <a:latin typeface="Arial" charset="0"/>
                <a:cs typeface="Arial" charset="0"/>
              </a:rPr>
              <a:t>Pro</a:t>
            </a:r>
          </a:p>
        </p:txBody>
      </p:sp>
      <p:sp>
        <p:nvSpPr>
          <p:cNvPr id="379925" name="Text Box 21"/>
          <p:cNvSpPr txBox="1">
            <a:spLocks noChangeArrowheads="1"/>
          </p:cNvSpPr>
          <p:nvPr/>
        </p:nvSpPr>
        <p:spPr bwMode="auto">
          <a:xfrm>
            <a:off x="3609975" y="5443538"/>
            <a:ext cx="1968500" cy="871537"/>
          </a:xfrm>
          <a:prstGeom prst="rect">
            <a:avLst/>
          </a:prstGeom>
          <a:solidFill>
            <a:srgbClr val="FCD69E"/>
          </a:soli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sz="1200" b="1">
                <a:latin typeface="Arial" charset="0"/>
                <a:cs typeface="Arial" charset="0"/>
              </a:rPr>
              <a:t>3D Documents </a:t>
            </a:r>
          </a:p>
          <a:p>
            <a:pPr marL="457200" indent="-457200" algn="ctr" eaLnBrk="1" hangingPunct="1">
              <a:buClr>
                <a:srgbClr val="FFFFFF"/>
              </a:buClr>
              <a:buFont typeface="Wingdings" pitchFamily="2" charset="2"/>
              <a:buNone/>
              <a:defRPr/>
            </a:pPr>
            <a:r>
              <a:rPr lang="en-US" sz="1200" b="1">
                <a:latin typeface="Arial" charset="0"/>
                <a:cs typeface="Arial" charset="0"/>
              </a:rPr>
              <a:t>Interactive 3D .ppt</a:t>
            </a:r>
          </a:p>
          <a:p>
            <a:pPr marL="457200" indent="-457200" algn="ctr" eaLnBrk="1" hangingPunct="1">
              <a:buClr>
                <a:srgbClr val="FFFFFF"/>
              </a:buClr>
              <a:buFont typeface="Wingdings" pitchFamily="2" charset="2"/>
              <a:buNone/>
              <a:defRPr/>
            </a:pPr>
            <a:r>
              <a:rPr lang="en-US" sz="1200" b="1">
                <a:latin typeface="Arial" charset="0"/>
                <a:cs typeface="Arial" charset="0"/>
              </a:rPr>
              <a:t>Interactive 3D .doc</a:t>
            </a:r>
          </a:p>
          <a:p>
            <a:pPr marL="457200" indent="-457200" algn="ctr" eaLnBrk="1" hangingPunct="1">
              <a:buClr>
                <a:srgbClr val="FFFFFF"/>
              </a:buClr>
              <a:buFont typeface="Wingdings" pitchFamily="2" charset="2"/>
              <a:buNone/>
              <a:defRPr/>
            </a:pPr>
            <a:r>
              <a:rPr lang="en-US" sz="1200" b="1">
                <a:latin typeface="Arial" charset="0"/>
                <a:cs typeface="Arial" charset="0"/>
              </a:rPr>
              <a:t>Web </a:t>
            </a:r>
          </a:p>
        </p:txBody>
      </p:sp>
      <p:sp>
        <p:nvSpPr>
          <p:cNvPr id="379926" name="Text Box 22"/>
          <p:cNvSpPr txBox="1">
            <a:spLocks noChangeArrowheads="1"/>
          </p:cNvSpPr>
          <p:nvPr/>
        </p:nvSpPr>
        <p:spPr bwMode="auto">
          <a:xfrm>
            <a:off x="5999163" y="5462588"/>
            <a:ext cx="1968500" cy="871537"/>
          </a:xfrm>
          <a:prstGeom prst="rect">
            <a:avLst/>
          </a:prstGeom>
          <a:solidFill>
            <a:srgbClr val="FCD69E"/>
          </a:solidFill>
          <a:ln w="12700" algn="ctr">
            <a:no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sz="1200" b="1">
                <a:latin typeface="Arial" charset="0"/>
                <a:cs typeface="Arial" pitchFamily="34" charset="0"/>
              </a:rPr>
              <a:t>High Performance</a:t>
            </a:r>
          </a:p>
          <a:p>
            <a:pPr marL="457200" indent="-457200" algn="ctr" eaLnBrk="1" hangingPunct="1">
              <a:buClr>
                <a:srgbClr val="FFFFFF"/>
              </a:buClr>
              <a:buFont typeface="Wingdings" pitchFamily="2" charset="2"/>
              <a:buNone/>
              <a:defRPr/>
            </a:pPr>
            <a:r>
              <a:rPr lang="en-US" sz="1200" b="1">
                <a:latin typeface="Arial" charset="0"/>
                <a:cs typeface="Arial" pitchFamily="34" charset="0"/>
              </a:rPr>
              <a:t>Visualization &amp; </a:t>
            </a:r>
          </a:p>
          <a:p>
            <a:pPr marL="457200" indent="-457200" algn="ctr" eaLnBrk="1" hangingPunct="1">
              <a:buClr>
                <a:srgbClr val="FFFFFF"/>
              </a:buClr>
              <a:buFont typeface="Wingdings" pitchFamily="2" charset="2"/>
              <a:buNone/>
              <a:defRPr/>
            </a:pPr>
            <a:r>
              <a:rPr lang="en-US" sz="1200" b="1">
                <a:latin typeface="Arial" charset="0"/>
                <a:cs typeface="Arial" pitchFamily="34" charset="0"/>
              </a:rPr>
              <a:t>Authoring tool</a:t>
            </a:r>
          </a:p>
        </p:txBody>
      </p:sp>
      <p:sp>
        <p:nvSpPr>
          <p:cNvPr id="23574" name="Text Box 28"/>
          <p:cNvSpPr txBox="1">
            <a:spLocks noChangeArrowheads="1"/>
          </p:cNvSpPr>
          <p:nvPr/>
        </p:nvSpPr>
        <p:spPr bwMode="auto">
          <a:xfrm>
            <a:off x="796925" y="3170238"/>
            <a:ext cx="7227888" cy="349250"/>
          </a:xfrm>
          <a:prstGeom prst="rect">
            <a:avLst/>
          </a:prstGeom>
          <a:gradFill rotWithShape="1">
            <a:gsLst>
              <a:gs pos="0">
                <a:srgbClr val="660066"/>
              </a:gs>
              <a:gs pos="100000">
                <a:srgbClr val="2F002F"/>
              </a:gs>
            </a:gsLst>
            <a:lin ang="5400000" scaled="1"/>
          </a:gradFill>
          <a:ln w="12700">
            <a:solidFill>
              <a:schemeClr val="tx1"/>
            </a:solidFill>
            <a:miter lim="800000"/>
            <a:headEnd/>
            <a:tailEnd/>
          </a:ln>
        </p:spPr>
        <p:txBody>
          <a:bodyPr>
            <a:spAutoFit/>
          </a:bodyPr>
          <a:lstStyle/>
          <a:p>
            <a:pPr algn="ctr">
              <a:spcBef>
                <a:spcPct val="50000"/>
              </a:spcBef>
            </a:pPr>
            <a:r>
              <a:rPr lang="en-US" b="1">
                <a:solidFill>
                  <a:schemeClr val="bg1"/>
                </a:solidFill>
                <a:cs typeface="Arial" pitchFamily="34" charset="0"/>
              </a:rPr>
              <a:t>VMoveCAE  .. Universal Data Reduction Engine / Translator </a:t>
            </a:r>
          </a:p>
        </p:txBody>
      </p:sp>
      <p:sp>
        <p:nvSpPr>
          <p:cNvPr id="23575" name="Line 29"/>
          <p:cNvSpPr>
            <a:spLocks noChangeShapeType="1"/>
          </p:cNvSpPr>
          <p:nvPr/>
        </p:nvSpPr>
        <p:spPr bwMode="auto">
          <a:xfrm>
            <a:off x="4438650" y="3524250"/>
            <a:ext cx="0" cy="317500"/>
          </a:xfrm>
          <a:prstGeom prst="line">
            <a:avLst/>
          </a:prstGeom>
          <a:noFill/>
          <a:ln w="28575">
            <a:solidFill>
              <a:schemeClr val="tx1"/>
            </a:solidFill>
            <a:round/>
            <a:headEnd/>
            <a:tailEnd type="triangle" w="med" len="med"/>
          </a:ln>
        </p:spPr>
        <p:txBody>
          <a:bodyPr wrap="none" anchor="ctr"/>
          <a:lstStyle/>
          <a:p>
            <a:endParaRPr lang="en-US"/>
          </a:p>
        </p:txBody>
      </p:sp>
      <p:sp>
        <p:nvSpPr>
          <p:cNvPr id="23576" name="Rectangle 29"/>
          <p:cNvSpPr>
            <a:spLocks noChangeArrowheads="1"/>
          </p:cNvSpPr>
          <p:nvPr/>
        </p:nvSpPr>
        <p:spPr bwMode="auto">
          <a:xfrm>
            <a:off x="3883025" y="1997075"/>
            <a:ext cx="974725" cy="336550"/>
          </a:xfrm>
          <a:prstGeom prst="rect">
            <a:avLst/>
          </a:prstGeom>
          <a:noFill/>
          <a:ln w="12700">
            <a:noFill/>
            <a:miter lim="800000"/>
            <a:headEnd/>
            <a:tailEnd/>
          </a:ln>
        </p:spPr>
        <p:txBody>
          <a:bodyPr wrap="none">
            <a:spAutoFit/>
          </a:bodyPr>
          <a:lstStyle/>
          <a:p>
            <a:r>
              <a:rPr lang="en-US" b="1">
                <a:solidFill>
                  <a:srgbClr val="FFFFFF"/>
                </a:solidFill>
              </a:rPr>
              <a:t>Thermal</a:t>
            </a:r>
          </a:p>
        </p:txBody>
      </p:sp>
      <p:sp>
        <p:nvSpPr>
          <p:cNvPr id="23577" name="Rectangle 30"/>
          <p:cNvSpPr>
            <a:spLocks noChangeArrowheads="1"/>
          </p:cNvSpPr>
          <p:nvPr/>
        </p:nvSpPr>
        <p:spPr bwMode="auto">
          <a:xfrm>
            <a:off x="5246688" y="1754188"/>
            <a:ext cx="1192212" cy="825500"/>
          </a:xfrm>
          <a:prstGeom prst="rect">
            <a:avLst/>
          </a:prstGeom>
          <a:noFill/>
          <a:ln w="12700">
            <a:noFill/>
            <a:miter lim="800000"/>
            <a:headEnd/>
            <a:tailEnd/>
          </a:ln>
        </p:spPr>
        <p:txBody>
          <a:bodyPr>
            <a:spAutoFit/>
          </a:bodyPr>
          <a:lstStyle/>
          <a:p>
            <a:pPr algn="ctr"/>
            <a:endParaRPr lang="en-US" b="1">
              <a:solidFill>
                <a:srgbClr val="FFFFFF"/>
              </a:solidFill>
            </a:endParaRPr>
          </a:p>
          <a:p>
            <a:pPr algn="ctr"/>
            <a:r>
              <a:rPr lang="en-US" b="1">
                <a:solidFill>
                  <a:srgbClr val="FFFFFF"/>
                </a:solidFill>
              </a:rPr>
              <a:t>Crash </a:t>
            </a:r>
          </a:p>
          <a:p>
            <a:pPr algn="ctr"/>
            <a:r>
              <a:rPr lang="en-US" b="1">
                <a:solidFill>
                  <a:srgbClr val="FFFFFF"/>
                </a:solidFill>
              </a:rPr>
              <a:t>Safety</a:t>
            </a:r>
          </a:p>
        </p:txBody>
      </p:sp>
      <p:sp>
        <p:nvSpPr>
          <p:cNvPr id="2" name="Rectangle 7"/>
          <p:cNvSpPr>
            <a:spLocks noChangeArrowheads="1"/>
          </p:cNvSpPr>
          <p:nvPr/>
        </p:nvSpPr>
        <p:spPr bwMode="auto">
          <a:xfrm>
            <a:off x="1109663" y="4949825"/>
            <a:ext cx="1974850" cy="512763"/>
          </a:xfrm>
          <a:prstGeom prst="rect">
            <a:avLst/>
          </a:prstGeom>
          <a:solidFill>
            <a:srgbClr val="FF3300"/>
          </a:solidFill>
          <a:ln w="12700" algn="ctr">
            <a:noFill/>
            <a:miter lim="800000"/>
            <a:headEnd/>
            <a:tailEnd/>
          </a:ln>
          <a:effectLst>
            <a:outerShdw dist="35921" dir="2700000" algn="ctr" rotWithShape="0">
              <a:schemeClr val="bg2">
                <a:alpha val="50000"/>
              </a:schemeClr>
            </a:outerShdw>
          </a:effectLst>
        </p:spPr>
        <p:txBody>
          <a:bodyPr wrap="none"/>
          <a:lstStyle/>
          <a:p>
            <a:pPr algn="ctr">
              <a:defRPr/>
            </a:pPr>
            <a:r>
              <a:rPr lang="en-US" b="1">
                <a:solidFill>
                  <a:schemeClr val="bg1"/>
                </a:solidFill>
                <a:latin typeface="Arial" charset="0"/>
                <a:cs typeface="Arial" pitchFamily="34" charset="0"/>
              </a:rPr>
              <a:t>VCollab </a:t>
            </a:r>
          </a:p>
          <a:p>
            <a:pPr algn="ctr">
              <a:defRPr/>
            </a:pPr>
            <a:r>
              <a:rPr lang="en-US" b="1">
                <a:solidFill>
                  <a:schemeClr val="bg1"/>
                </a:solidFill>
                <a:latin typeface="Arial" charset="0"/>
                <a:cs typeface="Arial" pitchFamily="34" charset="0"/>
              </a:rPr>
              <a:t>Presenter Lite*</a:t>
            </a:r>
          </a:p>
        </p:txBody>
      </p:sp>
      <p:sp>
        <p:nvSpPr>
          <p:cNvPr id="3" name="Text Box 21"/>
          <p:cNvSpPr txBox="1">
            <a:spLocks noChangeArrowheads="1"/>
          </p:cNvSpPr>
          <p:nvPr/>
        </p:nvSpPr>
        <p:spPr bwMode="auto">
          <a:xfrm>
            <a:off x="1117600" y="5454650"/>
            <a:ext cx="1968500" cy="871538"/>
          </a:xfrm>
          <a:prstGeom prst="rect">
            <a:avLst/>
          </a:prstGeom>
          <a:solidFill>
            <a:srgbClr val="FF3300"/>
          </a:solidFill>
          <a:ln w="12700" algn="ctr">
            <a:solidFill>
              <a:srgbClr val="FF3300"/>
            </a:solidFill>
            <a:miter lim="800000"/>
            <a:headEnd/>
            <a:tailEnd/>
          </a:ln>
          <a:effectLst>
            <a:outerShdw dist="35921" dir="2700000" algn="ctr" rotWithShape="0">
              <a:schemeClr val="bg2">
                <a:alpha val="50000"/>
              </a:schemeClr>
            </a:outerShdw>
          </a:effectLst>
        </p:spPr>
        <p:txBody>
          <a:bodyPr wrap="none" anchor="ctr"/>
          <a:lstStyle/>
          <a:p>
            <a:pPr marL="457200" indent="-457200" algn="ctr" eaLnBrk="1" hangingPunct="1">
              <a:buClr>
                <a:srgbClr val="FFFFFF"/>
              </a:buClr>
              <a:buFont typeface="Wingdings" pitchFamily="2" charset="2"/>
              <a:buNone/>
              <a:defRPr/>
            </a:pPr>
            <a:r>
              <a:rPr lang="en-US" b="1">
                <a:solidFill>
                  <a:schemeClr val="bg1"/>
                </a:solidFill>
                <a:latin typeface="Arial" charset="0"/>
                <a:cs typeface="Arial" pitchFamily="34" charset="0"/>
              </a:rPr>
              <a:t>* Free Viewer</a:t>
            </a:r>
          </a:p>
        </p:txBody>
      </p:sp>
      <p:sp>
        <p:nvSpPr>
          <p:cNvPr id="23580" name="Line 33"/>
          <p:cNvSpPr>
            <a:spLocks noChangeShapeType="1"/>
          </p:cNvSpPr>
          <p:nvPr/>
        </p:nvSpPr>
        <p:spPr bwMode="auto">
          <a:xfrm>
            <a:off x="2087563" y="4597400"/>
            <a:ext cx="0" cy="357188"/>
          </a:xfrm>
          <a:prstGeom prst="line">
            <a:avLst/>
          </a:prstGeom>
          <a:noFill/>
          <a:ln w="12700">
            <a:solidFill>
              <a:schemeClr val="tx1"/>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txBox="1">
            <a:spLocks noChangeArrowheads="1"/>
          </p:cNvSpPr>
          <p:nvPr/>
        </p:nvSpPr>
        <p:spPr bwMode="auto">
          <a:xfrm>
            <a:off x="0" y="442913"/>
            <a:ext cx="7078663" cy="468312"/>
          </a:xfrm>
          <a:prstGeom prst="rect">
            <a:avLst/>
          </a:prstGeom>
          <a:noFill/>
          <a:ln w="9525">
            <a:noFill/>
            <a:miter lim="800000"/>
            <a:headEnd/>
            <a:tailEnd/>
          </a:ln>
        </p:spPr>
        <p:txBody>
          <a:bodyPr/>
          <a:lstStyle/>
          <a:p>
            <a:pPr eaLnBrk="1" latinLnBrk="1" hangingPunct="1"/>
            <a:r>
              <a:rPr lang="en-US" altLang="ko-KR" sz="2400" b="1">
                <a:latin typeface="Gill Sans MT" pitchFamily="34" charset="0"/>
                <a:ea typeface="굴림"/>
                <a:cs typeface="Arial" pitchFamily="34" charset="0"/>
              </a:rPr>
              <a:t>VCollab</a:t>
            </a:r>
            <a:r>
              <a:rPr lang="ko-KR" altLang="en-US" sz="2400" b="1">
                <a:latin typeface="Gill Sans MT" pitchFamily="34" charset="0"/>
                <a:ea typeface="굴림"/>
                <a:cs typeface="Arial" pitchFamily="34" charset="0"/>
              </a:rPr>
              <a:t> </a:t>
            </a:r>
            <a:r>
              <a:rPr lang="en-US" altLang="ko-KR" sz="2400" b="1">
                <a:latin typeface="Gill Sans MT" pitchFamily="34" charset="0"/>
                <a:ea typeface="굴림"/>
                <a:cs typeface="Arial" pitchFamily="34" charset="0"/>
              </a:rPr>
              <a:t>supported CAE Applications &amp; Formats </a:t>
            </a:r>
          </a:p>
        </p:txBody>
      </p:sp>
      <p:graphicFrame>
        <p:nvGraphicFramePr>
          <p:cNvPr id="15463" name="Group 103"/>
          <p:cNvGraphicFramePr>
            <a:graphicFrameLocks noGrp="1"/>
          </p:cNvGraphicFramePr>
          <p:nvPr/>
        </p:nvGraphicFramePr>
        <p:xfrm>
          <a:off x="236538" y="1169988"/>
          <a:ext cx="8688387" cy="4328033"/>
        </p:xfrm>
        <a:graphic>
          <a:graphicData uri="http://schemas.openxmlformats.org/drawingml/2006/table">
            <a:tbl>
              <a:tblPr/>
              <a:tblGrid>
                <a:gridCol w="3643312"/>
                <a:gridCol w="3044825"/>
                <a:gridCol w="2000250"/>
              </a:tblGrid>
              <a:tr h="755650">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800" b="1" i="0" u="none" strike="noStrike" cap="none" normalizeH="0" baseline="0" dirty="0" smtClean="0">
                          <a:ln>
                            <a:noFill/>
                          </a:ln>
                          <a:solidFill>
                            <a:schemeClr val="tx1"/>
                          </a:solidFill>
                          <a:effectLst/>
                          <a:latin typeface="Arial" pitchFamily="34" charset="0"/>
                          <a:ea typeface="굴림" charset="-127"/>
                          <a:cs typeface="Arial" pitchFamily="34" charset="0"/>
                        </a:rPr>
                        <a:t>  Natively Supported CAE  Software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EF4"/>
                    </a:solid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800" b="1" i="0" u="none" strike="noStrike" cap="none" normalizeH="0" baseline="0" smtClean="0">
                          <a:ln>
                            <a:noFill/>
                          </a:ln>
                          <a:solidFill>
                            <a:schemeClr val="tx1"/>
                          </a:solidFill>
                          <a:effectLst/>
                          <a:latin typeface="Arial" pitchFamily="34" charset="0"/>
                          <a:ea typeface="굴림" charset="-127"/>
                          <a:cs typeface="Arial" pitchFamily="34" charset="0"/>
                        </a:rPr>
                        <a:t>Formats Supported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EF4"/>
                    </a:solid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800" b="1" i="0" u="none" strike="noStrike" cap="none" normalizeH="0" baseline="0" smtClean="0">
                          <a:ln>
                            <a:noFill/>
                          </a:ln>
                          <a:solidFill>
                            <a:schemeClr val="tx1"/>
                          </a:solidFill>
                          <a:effectLst/>
                          <a:latin typeface="Arial" pitchFamily="34" charset="0"/>
                          <a:ea typeface="굴림" charset="-127"/>
                          <a:cs typeface="Arial" pitchFamily="34" charset="0"/>
                        </a:rPr>
                        <a:t>Remarks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BEEF4"/>
                    </a:solidFill>
                  </a:tcPr>
                </a:tc>
              </a:tr>
              <a:tr h="3206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ABAQUS</a:t>
                      </a:r>
                      <a:endPar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ODB, FIL, INP</a:t>
                      </a:r>
                      <a:endPar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rPr>
                        <a:t>Supports V6.10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MSC.NASTRAN, NX.NASTRAN</a:t>
                      </a:r>
                      <a:endPar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OP2, BDF</a:t>
                      </a:r>
                      <a:endPar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Supports Complex </a:t>
                      </a:r>
                    </a:p>
                    <a:p>
                      <a:pPr marL="0" marR="0" lvl="0" indent="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Eigen Vectors</a:t>
                      </a:r>
                      <a:endPar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rPr>
                        <a:t>MSC.MARC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rPr>
                        <a:t>T16 and t17 plot files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ANSYS</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RST, RTH, RFL</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endParaRPr kumimoji="0" lang="ko-KR"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263">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LS-DYNA</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D3PLOT files, key Files</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endParaRPr kumimoji="0" lang="ko-KR"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FLUENT</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Binary Output (.CAS and .DAT files)</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endParaRPr kumimoji="0" lang="ko-KR"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2263">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dirty="0" smtClean="0">
                          <a:ln>
                            <a:noFill/>
                          </a:ln>
                          <a:solidFill>
                            <a:srgbClr val="010000"/>
                          </a:solidFill>
                          <a:effectLst/>
                          <a:latin typeface="Arial" pitchFamily="34" charset="0"/>
                          <a:ea typeface="굴림" charset="-127"/>
                          <a:cs typeface="Arial" pitchFamily="34" charset="0"/>
                        </a:rPr>
                        <a:t>ENSIGHT GOLD </a:t>
                      </a:r>
                      <a:endParaRPr kumimoji="0" lang="en-US"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.CASE, .ENCASE</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endParaRPr kumimoji="0" lang="ko-KR"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rPr>
                        <a:t>PATRAN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rPr>
                        <a:t>.PAT, .OUT files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endParaRPr kumimoji="0" lang="ko-KR"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Star-CD (Star-CCM)</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20000"/>
                        </a:lnSpc>
                        <a:spcBef>
                          <a:spcPct val="0"/>
                        </a:spcBef>
                        <a:spcAft>
                          <a:spcPct val="0"/>
                        </a:spcAft>
                        <a:buClr>
                          <a:srgbClr val="660066"/>
                        </a:buClr>
                        <a:buSzPct val="75000"/>
                        <a:buFont typeface="Wingdings" pitchFamily="2" charset="2"/>
                        <a:buNone/>
                        <a:tabLst/>
                      </a:pPr>
                      <a:r>
                        <a:rPr kumimoji="0" lang="en-US" altLang="ko-KR" sz="1400" b="0" i="0" u="none" strike="noStrike" cap="none" normalizeH="0" baseline="0" smtClean="0">
                          <a:ln>
                            <a:noFill/>
                          </a:ln>
                          <a:solidFill>
                            <a:srgbClr val="010000"/>
                          </a:solidFill>
                          <a:effectLst/>
                          <a:latin typeface="Arial" pitchFamily="34" charset="0"/>
                          <a:ea typeface="굴림" charset="-127"/>
                          <a:cs typeface="Arial" pitchFamily="34" charset="0"/>
                        </a:rPr>
                        <a:t>.CCM</a:t>
                      </a:r>
                      <a:endParaRPr kumimoji="0" lang="en-US" altLang="ko-KR" sz="1400" b="0" i="0" u="none" strike="noStrike" cap="none" normalizeH="0" baseline="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20000"/>
                        </a:lnSpc>
                        <a:spcBef>
                          <a:spcPct val="20000"/>
                        </a:spcBef>
                        <a:spcAft>
                          <a:spcPct val="0"/>
                        </a:spcAft>
                        <a:buClr>
                          <a:srgbClr val="660066"/>
                        </a:buClr>
                        <a:buSzPct val="75000"/>
                        <a:buFont typeface="Wingdings" pitchFamily="2" charset="2"/>
                        <a:buNone/>
                        <a:tabLst/>
                      </a:pPr>
                      <a:endParaRPr kumimoji="0" lang="ko-KR" altLang="ko-KR" sz="1400" b="0" i="0" u="none" strike="noStrike" cap="none" normalizeH="0" baseline="0" dirty="0" smtClean="0">
                        <a:ln>
                          <a:noFill/>
                        </a:ln>
                        <a:solidFill>
                          <a:schemeClr val="tx1"/>
                        </a:solidFill>
                        <a:effectLst/>
                        <a:latin typeface="Arial" pitchFamily="34" charset="0"/>
                        <a:ea typeface="굴림" charset="-127"/>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descr="labels.jpg"/>
          <p:cNvPicPr>
            <a:picLocks noChangeAspect="1"/>
          </p:cNvPicPr>
          <p:nvPr/>
        </p:nvPicPr>
        <p:blipFill>
          <a:blip r:embed="rId2" cstate="print"/>
          <a:stretch>
            <a:fillRect/>
          </a:stretch>
        </p:blipFill>
        <p:spPr>
          <a:xfrm>
            <a:off x="251520" y="4456120"/>
            <a:ext cx="2602571" cy="1781192"/>
          </a:xfrm>
          <a:prstGeom prst="rect">
            <a:avLst/>
          </a:prstGeom>
        </p:spPr>
      </p:pic>
      <p:sp>
        <p:nvSpPr>
          <p:cNvPr id="2" name="Rectangle 3"/>
          <p:cNvSpPr txBox="1">
            <a:spLocks noChangeArrowheads="1"/>
          </p:cNvSpPr>
          <p:nvPr/>
        </p:nvSpPr>
        <p:spPr>
          <a:xfrm>
            <a:off x="287867" y="181502"/>
            <a:ext cx="8856133" cy="468312"/>
          </a:xfrm>
          <a:prstGeom prst="rect">
            <a:avLst/>
          </a:prstGeom>
        </p:spPr>
        <p:txBody>
          <a:bodyPr/>
          <a:lstStyle/>
          <a:p>
            <a:pPr lvl="0">
              <a:spcBef>
                <a:spcPct val="0"/>
              </a:spcBef>
              <a:defRPr/>
            </a:pPr>
            <a:r>
              <a:rPr lang="en-US" altLang="ko-KR" sz="2400" b="1" noProof="0" dirty="0" smtClean="0">
                <a:latin typeface="Gill Sans MT" pitchFamily="34" charset="0"/>
                <a:cs typeface="+mj-cs"/>
              </a:rPr>
              <a:t>VCollab</a:t>
            </a:r>
            <a:endParaRPr kumimoji="0" lang="en-US" altLang="ko-KR" sz="2400" b="1" i="0" u="none" strike="noStrike" kern="1200" cap="none" spc="0" normalizeH="0" baseline="0" noProof="0" dirty="0">
              <a:ln>
                <a:noFill/>
              </a:ln>
              <a:solidFill>
                <a:schemeClr val="tx1"/>
              </a:solidFill>
              <a:effectLst/>
              <a:uLnTx/>
              <a:uFillTx/>
              <a:latin typeface="Gill Sans MT" pitchFamily="34" charset="0"/>
              <a:cs typeface="+mj-cs"/>
            </a:endParaRPr>
          </a:p>
        </p:txBody>
      </p:sp>
      <p:sp>
        <p:nvSpPr>
          <p:cNvPr id="11" name="TextBox 10"/>
          <p:cNvSpPr txBox="1"/>
          <p:nvPr/>
        </p:nvSpPr>
        <p:spPr>
          <a:xfrm>
            <a:off x="0" y="6237312"/>
            <a:ext cx="2843808" cy="307777"/>
          </a:xfrm>
          <a:prstGeom prst="rect">
            <a:avLst/>
          </a:prstGeom>
          <a:noFill/>
        </p:spPr>
        <p:txBody>
          <a:bodyPr wrap="square" rtlCol="0">
            <a:spAutoFit/>
          </a:bodyPr>
          <a:lstStyle/>
          <a:p>
            <a:pPr algn="ctr"/>
            <a:r>
              <a:rPr lang="en-US" altLang="ko-KR" sz="1400" b="1" dirty="0" smtClean="0"/>
              <a:t>Probe CAE Data </a:t>
            </a:r>
            <a:endParaRPr lang="ko-KR" altLang="en-US" sz="1400" b="1" dirty="0"/>
          </a:p>
        </p:txBody>
      </p:sp>
      <p:pic>
        <p:nvPicPr>
          <p:cNvPr id="16" name="그림 15" descr="CrashCaptured.gif"/>
          <p:cNvPicPr>
            <a:picLocks noChangeAspect="1"/>
          </p:cNvPicPr>
          <p:nvPr/>
        </p:nvPicPr>
        <p:blipFill>
          <a:blip r:embed="rId3" cstate="print"/>
          <a:stretch>
            <a:fillRect/>
          </a:stretch>
        </p:blipFill>
        <p:spPr>
          <a:xfrm>
            <a:off x="486620" y="1556792"/>
            <a:ext cx="3653332" cy="2500330"/>
          </a:xfrm>
          <a:prstGeom prst="rect">
            <a:avLst/>
          </a:prstGeom>
        </p:spPr>
      </p:pic>
      <p:sp>
        <p:nvSpPr>
          <p:cNvPr id="17" name="TextBox 16"/>
          <p:cNvSpPr txBox="1"/>
          <p:nvPr/>
        </p:nvSpPr>
        <p:spPr>
          <a:xfrm>
            <a:off x="497184" y="3985319"/>
            <a:ext cx="3714776" cy="307777"/>
          </a:xfrm>
          <a:prstGeom prst="rect">
            <a:avLst/>
          </a:prstGeom>
          <a:noFill/>
        </p:spPr>
        <p:txBody>
          <a:bodyPr wrap="square" rtlCol="0">
            <a:spAutoFit/>
          </a:bodyPr>
          <a:lstStyle/>
          <a:p>
            <a:pPr algn="ctr"/>
            <a:r>
              <a:rPr lang="en-US" altLang="ko-KR" sz="1400" b="1" dirty="0" smtClean="0"/>
              <a:t>Create CAE Animation/Movies</a:t>
            </a:r>
            <a:endParaRPr lang="ko-KR" altLang="en-US" sz="1400" b="1" dirty="0"/>
          </a:p>
        </p:txBody>
      </p:sp>
      <p:pic>
        <p:nvPicPr>
          <p:cNvPr id="23" name="그림 22" descr="mergedview.jpg"/>
          <p:cNvPicPr>
            <a:picLocks noChangeAspect="1"/>
          </p:cNvPicPr>
          <p:nvPr/>
        </p:nvPicPr>
        <p:blipFill>
          <a:blip r:embed="rId4" cstate="print"/>
          <a:stretch>
            <a:fillRect/>
          </a:stretch>
        </p:blipFill>
        <p:spPr>
          <a:xfrm>
            <a:off x="3131839" y="4437112"/>
            <a:ext cx="2630345" cy="1800200"/>
          </a:xfrm>
          <a:prstGeom prst="rect">
            <a:avLst/>
          </a:prstGeom>
        </p:spPr>
      </p:pic>
      <p:grpSp>
        <p:nvGrpSpPr>
          <p:cNvPr id="3" name="그룹 28"/>
          <p:cNvGrpSpPr/>
          <p:nvPr/>
        </p:nvGrpSpPr>
        <p:grpSpPr>
          <a:xfrm>
            <a:off x="5092754" y="1559226"/>
            <a:ext cx="3799726" cy="2592134"/>
            <a:chOff x="4772802" y="934840"/>
            <a:chExt cx="3942602" cy="2705300"/>
          </a:xfrm>
        </p:grpSpPr>
        <p:pic>
          <p:nvPicPr>
            <p:cNvPr id="25" name="그림 24" descr="viewpoint1.jpg"/>
            <p:cNvPicPr>
              <a:picLocks noChangeAspect="1"/>
            </p:cNvPicPr>
            <p:nvPr/>
          </p:nvPicPr>
          <p:blipFill>
            <a:blip r:embed="rId5" cstate="print"/>
            <a:stretch>
              <a:fillRect/>
            </a:stretch>
          </p:blipFill>
          <p:spPr>
            <a:xfrm>
              <a:off x="4772802" y="934840"/>
              <a:ext cx="1969319" cy="1347796"/>
            </a:xfrm>
            <a:prstGeom prst="rect">
              <a:avLst/>
            </a:prstGeom>
            <a:ln w="3175">
              <a:solidFill>
                <a:schemeClr val="bg1">
                  <a:lumMod val="75000"/>
                </a:schemeClr>
              </a:solidFill>
            </a:ln>
          </p:spPr>
        </p:pic>
        <p:pic>
          <p:nvPicPr>
            <p:cNvPr id="26" name="그림 25" descr="viewpoint2.jpg"/>
            <p:cNvPicPr>
              <a:picLocks noChangeAspect="1"/>
            </p:cNvPicPr>
            <p:nvPr/>
          </p:nvPicPr>
          <p:blipFill>
            <a:blip r:embed="rId6" cstate="print"/>
            <a:stretch>
              <a:fillRect/>
            </a:stretch>
          </p:blipFill>
          <p:spPr>
            <a:xfrm>
              <a:off x="4772802" y="2290262"/>
              <a:ext cx="1969319" cy="1347796"/>
            </a:xfrm>
            <a:prstGeom prst="rect">
              <a:avLst/>
            </a:prstGeom>
            <a:ln w="3175">
              <a:solidFill>
                <a:schemeClr val="bg1">
                  <a:lumMod val="75000"/>
                </a:schemeClr>
              </a:solidFill>
            </a:ln>
          </p:spPr>
        </p:pic>
        <p:pic>
          <p:nvPicPr>
            <p:cNvPr id="27" name="그림 26" descr="viewpoint3.jpg"/>
            <p:cNvPicPr>
              <a:picLocks noChangeAspect="1"/>
            </p:cNvPicPr>
            <p:nvPr/>
          </p:nvPicPr>
          <p:blipFill>
            <a:blip r:embed="rId7" cstate="print"/>
            <a:stretch>
              <a:fillRect/>
            </a:stretch>
          </p:blipFill>
          <p:spPr>
            <a:xfrm>
              <a:off x="6746079" y="936064"/>
              <a:ext cx="1969319" cy="1347796"/>
            </a:xfrm>
            <a:prstGeom prst="rect">
              <a:avLst/>
            </a:prstGeom>
            <a:ln w="3175">
              <a:solidFill>
                <a:schemeClr val="bg1">
                  <a:lumMod val="75000"/>
                </a:schemeClr>
              </a:solidFill>
            </a:ln>
          </p:spPr>
        </p:pic>
        <p:pic>
          <p:nvPicPr>
            <p:cNvPr id="24" name="그림 23" descr="viewpoint4.jpg"/>
            <p:cNvPicPr>
              <a:picLocks noChangeAspect="1"/>
            </p:cNvPicPr>
            <p:nvPr/>
          </p:nvPicPr>
          <p:blipFill>
            <a:blip r:embed="rId8" cstate="print"/>
            <a:stretch>
              <a:fillRect/>
            </a:stretch>
          </p:blipFill>
          <p:spPr>
            <a:xfrm>
              <a:off x="6746085" y="2292344"/>
              <a:ext cx="1969319" cy="1347796"/>
            </a:xfrm>
            <a:prstGeom prst="rect">
              <a:avLst/>
            </a:prstGeom>
            <a:ln w="3175">
              <a:solidFill>
                <a:schemeClr val="bg1">
                  <a:lumMod val="75000"/>
                </a:schemeClr>
              </a:solidFill>
            </a:ln>
          </p:spPr>
        </p:pic>
      </p:grpSp>
      <p:sp>
        <p:nvSpPr>
          <p:cNvPr id="20" name="TextBox 19"/>
          <p:cNvSpPr txBox="1"/>
          <p:nvPr/>
        </p:nvSpPr>
        <p:spPr>
          <a:xfrm>
            <a:off x="5149679" y="4005064"/>
            <a:ext cx="3616933" cy="307777"/>
          </a:xfrm>
          <a:prstGeom prst="rect">
            <a:avLst/>
          </a:prstGeom>
          <a:noFill/>
        </p:spPr>
        <p:txBody>
          <a:bodyPr wrap="square" rtlCol="0">
            <a:spAutoFit/>
          </a:bodyPr>
          <a:lstStyle/>
          <a:p>
            <a:pPr algn="ctr"/>
            <a:r>
              <a:rPr lang="en-US" altLang="ko-KR" sz="1400" b="1" dirty="0" smtClean="0"/>
              <a:t>“View Point”</a:t>
            </a:r>
            <a:endParaRPr lang="ko-KR" altLang="en-US" sz="1400" b="1" dirty="0"/>
          </a:p>
        </p:txBody>
      </p:sp>
      <p:pic>
        <p:nvPicPr>
          <p:cNvPr id="19" name="그림 18" descr="explode_biw.jpg"/>
          <p:cNvPicPr>
            <a:picLocks noChangeAspect="1"/>
          </p:cNvPicPr>
          <p:nvPr/>
        </p:nvPicPr>
        <p:blipFill>
          <a:blip r:embed="rId9" cstate="print"/>
          <a:stretch>
            <a:fillRect/>
          </a:stretch>
        </p:blipFill>
        <p:spPr>
          <a:xfrm>
            <a:off x="6804248" y="5157192"/>
            <a:ext cx="2092185" cy="1431886"/>
          </a:xfrm>
          <a:prstGeom prst="rect">
            <a:avLst/>
          </a:prstGeom>
        </p:spPr>
      </p:pic>
      <p:sp>
        <p:nvSpPr>
          <p:cNvPr id="21" name="TextBox 20"/>
          <p:cNvSpPr txBox="1"/>
          <p:nvPr/>
        </p:nvSpPr>
        <p:spPr>
          <a:xfrm>
            <a:off x="251520" y="836712"/>
            <a:ext cx="8788014" cy="661720"/>
          </a:xfrm>
          <a:prstGeom prst="rect">
            <a:avLst/>
          </a:prstGeom>
          <a:noFill/>
        </p:spPr>
        <p:txBody>
          <a:bodyPr wrap="square" rtlCol="0">
            <a:spAutoFit/>
          </a:bodyPr>
          <a:lstStyle/>
          <a:p>
            <a:pPr>
              <a:spcAft>
                <a:spcPts val="600"/>
              </a:spcAft>
              <a:buClr>
                <a:schemeClr val="accent1">
                  <a:lumMod val="50000"/>
                </a:schemeClr>
              </a:buClr>
              <a:buFont typeface="Wingdings" pitchFamily="2" charset="2"/>
              <a:buChar char="l"/>
            </a:pPr>
            <a:r>
              <a:rPr lang="en-US" altLang="ko-KR" sz="1600" dirty="0" smtClean="0">
                <a:solidFill>
                  <a:srgbClr val="002060"/>
                </a:solidFill>
                <a:latin typeface="Gill Sans MT" pitchFamily="34" charset="0"/>
              </a:rPr>
              <a:t>   </a:t>
            </a:r>
            <a:r>
              <a:rPr lang="en-US" altLang="ko-KR" sz="1600" b="1" dirty="0" smtClean="0">
                <a:solidFill>
                  <a:srgbClr val="FF0000"/>
                </a:solidFill>
                <a:latin typeface="+mn-ea"/>
              </a:rPr>
              <a:t>Light-Weight</a:t>
            </a:r>
            <a:r>
              <a:rPr lang="en-US" altLang="ko-KR" sz="1600" dirty="0" smtClean="0">
                <a:latin typeface="+mn-ea"/>
              </a:rPr>
              <a:t>, CAE/CAD Data </a:t>
            </a:r>
            <a:r>
              <a:rPr lang="en-US" altLang="ko-KR" sz="1600" b="1" dirty="0" smtClean="0">
                <a:solidFill>
                  <a:srgbClr val="FF0000"/>
                </a:solidFill>
                <a:latin typeface="+mn-ea"/>
              </a:rPr>
              <a:t>Visual Collaboration </a:t>
            </a:r>
            <a:r>
              <a:rPr lang="en-US" altLang="ko-KR" sz="1600" dirty="0" smtClean="0">
                <a:latin typeface="+mn-ea"/>
              </a:rPr>
              <a:t>Platform</a:t>
            </a:r>
          </a:p>
          <a:p>
            <a:pPr>
              <a:buClr>
                <a:schemeClr val="accent1">
                  <a:lumMod val="50000"/>
                </a:schemeClr>
              </a:buClr>
              <a:buFont typeface="Wingdings" pitchFamily="2" charset="2"/>
              <a:buChar char="l"/>
            </a:pPr>
            <a:r>
              <a:rPr lang="en-US" altLang="ko-KR" sz="1600" dirty="0" smtClean="0">
                <a:latin typeface="+mn-ea"/>
              </a:rPr>
              <a:t>      </a:t>
            </a:r>
            <a:r>
              <a:rPr lang="en-US" altLang="ko-KR" sz="1600" b="1" dirty="0" smtClean="0">
                <a:latin typeface="+mn-ea"/>
              </a:rPr>
              <a:t>PDF</a:t>
            </a:r>
            <a:r>
              <a:rPr lang="en-US" altLang="ko-KR" sz="1600" dirty="0" smtClean="0">
                <a:latin typeface="+mn-ea"/>
              </a:rPr>
              <a:t> of </a:t>
            </a:r>
            <a:r>
              <a:rPr lang="en-US" altLang="ko-KR" sz="1600" b="1" dirty="0" smtClean="0">
                <a:latin typeface="+mn-ea"/>
              </a:rPr>
              <a:t>CAE</a:t>
            </a:r>
            <a:r>
              <a:rPr lang="en-US" altLang="ko-KR" sz="1600" dirty="0" smtClean="0">
                <a:latin typeface="+mn-ea"/>
              </a:rPr>
              <a:t> Data !! </a:t>
            </a:r>
            <a:r>
              <a:rPr lang="en-US" altLang="ko-KR" sz="1600" b="1" dirty="0" smtClean="0">
                <a:latin typeface="+mn-ea"/>
              </a:rPr>
              <a:t>     </a:t>
            </a:r>
            <a:endParaRPr lang="en-US" altLang="ko-KR" sz="1600" dirty="0" smtClean="0">
              <a:latin typeface="+mn-ea"/>
            </a:endParaRPr>
          </a:p>
        </p:txBody>
      </p:sp>
      <p:sp>
        <p:nvSpPr>
          <p:cNvPr id="15" name="TextBox 14"/>
          <p:cNvSpPr txBox="1"/>
          <p:nvPr/>
        </p:nvSpPr>
        <p:spPr>
          <a:xfrm>
            <a:off x="2555776" y="6093296"/>
            <a:ext cx="3786214" cy="523220"/>
          </a:xfrm>
          <a:prstGeom prst="rect">
            <a:avLst/>
          </a:prstGeom>
          <a:noFill/>
        </p:spPr>
        <p:txBody>
          <a:bodyPr wrap="square" rtlCol="0">
            <a:spAutoFit/>
          </a:bodyPr>
          <a:lstStyle/>
          <a:p>
            <a:pPr algn="ctr"/>
            <a:r>
              <a:rPr lang="en-US" altLang="ko-KR" sz="1400" b="1" dirty="0" smtClean="0"/>
              <a:t>Merged View </a:t>
            </a:r>
          </a:p>
          <a:p>
            <a:pPr algn="ctr"/>
            <a:r>
              <a:rPr lang="en-US" altLang="ko-KR" sz="1400" b="1" dirty="0" smtClean="0"/>
              <a:t>[CFD(Fluent)+FEA(Nastran)+CAD(CATIA)] </a:t>
            </a:r>
            <a:endParaRPr lang="ko-KR" altLang="en-US" sz="1400" b="1" dirty="0"/>
          </a:p>
        </p:txBody>
      </p:sp>
      <p:pic>
        <p:nvPicPr>
          <p:cNvPr id="18" name="그림 17" descr="explode0_biw.jpg"/>
          <p:cNvPicPr>
            <a:picLocks noChangeAspect="1"/>
          </p:cNvPicPr>
          <p:nvPr/>
        </p:nvPicPr>
        <p:blipFill>
          <a:blip r:embed="rId10" cstate="print"/>
          <a:srcRect r="17969" b="22758"/>
          <a:stretch>
            <a:fillRect/>
          </a:stretch>
        </p:blipFill>
        <p:spPr>
          <a:xfrm>
            <a:off x="6012160" y="4437112"/>
            <a:ext cx="1759331" cy="1133791"/>
          </a:xfrm>
          <a:prstGeom prst="rect">
            <a:avLst/>
          </a:prstGeom>
        </p:spPr>
      </p:pic>
      <p:sp>
        <p:nvSpPr>
          <p:cNvPr id="22" name="TextBox 21"/>
          <p:cNvSpPr txBox="1"/>
          <p:nvPr/>
        </p:nvSpPr>
        <p:spPr>
          <a:xfrm>
            <a:off x="6084168" y="6505599"/>
            <a:ext cx="2808312" cy="307777"/>
          </a:xfrm>
          <a:prstGeom prst="rect">
            <a:avLst/>
          </a:prstGeom>
          <a:noFill/>
        </p:spPr>
        <p:txBody>
          <a:bodyPr wrap="square" rtlCol="0">
            <a:spAutoFit/>
          </a:bodyPr>
          <a:lstStyle/>
          <a:p>
            <a:pPr algn="ctr"/>
            <a:r>
              <a:rPr lang="en-US" altLang="ko-KR" sz="1400" b="1" dirty="0" smtClean="0"/>
              <a:t>Explode View</a:t>
            </a:r>
            <a:endParaRPr lang="ko-KR" altLang="en-US" sz="1400" b="1" dirty="0"/>
          </a:p>
        </p:txBody>
      </p:sp>
      <p:pic>
        <p:nvPicPr>
          <p:cNvPr id="28" name="Picture 5"/>
          <p:cNvPicPr>
            <a:picLocks noChangeAspect="1" noChangeArrowheads="1"/>
          </p:cNvPicPr>
          <p:nvPr/>
        </p:nvPicPr>
        <p:blipFill>
          <a:blip r:embed="rId11" cstate="print"/>
          <a:srcRect/>
          <a:stretch>
            <a:fillRect/>
          </a:stretch>
        </p:blipFill>
        <p:spPr bwMode="auto">
          <a:xfrm>
            <a:off x="6358490" y="442960"/>
            <a:ext cx="682763" cy="6917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3"/>
          <p:cNvSpPr txBox="1">
            <a:spLocks noChangeArrowheads="1"/>
          </p:cNvSpPr>
          <p:nvPr/>
        </p:nvSpPr>
        <p:spPr bwMode="auto">
          <a:xfrm>
            <a:off x="0" y="0"/>
            <a:ext cx="8856663" cy="468313"/>
          </a:xfrm>
          <a:prstGeom prst="rect">
            <a:avLst/>
          </a:prstGeom>
          <a:noFill/>
          <a:ln w="9525">
            <a:noFill/>
            <a:miter lim="800000"/>
            <a:headEnd/>
            <a:tailEnd/>
          </a:ln>
        </p:spPr>
        <p:txBody>
          <a:bodyPr/>
          <a:lstStyle/>
          <a:p>
            <a:pPr eaLnBrk="1" latinLnBrk="1" hangingPunct="1"/>
            <a:r>
              <a:rPr lang="en-US" altLang="ko-KR" sz="2400" b="1">
                <a:latin typeface="Gill Sans MT" pitchFamily="34" charset="0"/>
                <a:ea typeface="맑은 고딕"/>
                <a:cs typeface="맑은 고딕"/>
              </a:rPr>
              <a:t>Interactive 3D Presentation / Documentation </a:t>
            </a:r>
          </a:p>
          <a:p>
            <a:pPr eaLnBrk="1" latinLnBrk="1" hangingPunct="1"/>
            <a:r>
              <a:rPr lang="en-US" altLang="ko-KR" sz="2400" b="1">
                <a:latin typeface="Gill Sans MT" pitchFamily="34" charset="0"/>
                <a:ea typeface="맑은 고딕"/>
                <a:cs typeface="맑은 고딕"/>
              </a:rPr>
              <a:t>with MS-Office </a:t>
            </a:r>
          </a:p>
        </p:txBody>
      </p:sp>
      <p:pic>
        <p:nvPicPr>
          <p:cNvPr id="22531" name="Picture 3" descr="powerpoint"/>
          <p:cNvPicPr>
            <a:picLocks noChangeAspect="1" noChangeArrowheads="1"/>
          </p:cNvPicPr>
          <p:nvPr/>
        </p:nvPicPr>
        <p:blipFill>
          <a:blip r:embed="rId3" cstate="print"/>
          <a:srcRect/>
          <a:stretch>
            <a:fillRect/>
          </a:stretch>
        </p:blipFill>
        <p:spPr bwMode="auto">
          <a:xfrm>
            <a:off x="285750" y="857250"/>
            <a:ext cx="4819650" cy="3357563"/>
          </a:xfrm>
          <a:prstGeom prst="rect">
            <a:avLst/>
          </a:prstGeom>
          <a:noFill/>
          <a:ln w="9525">
            <a:noFill/>
            <a:miter lim="800000"/>
            <a:headEnd/>
            <a:tailEnd/>
          </a:ln>
        </p:spPr>
      </p:pic>
      <p:sp>
        <p:nvSpPr>
          <p:cNvPr id="10" name="Text Box 20"/>
          <p:cNvSpPr txBox="1">
            <a:spLocks noChangeArrowheads="1"/>
          </p:cNvSpPr>
          <p:nvPr/>
        </p:nvSpPr>
        <p:spPr bwMode="auto">
          <a:xfrm>
            <a:off x="-204788" y="4284669"/>
            <a:ext cx="2214579" cy="338554"/>
          </a:xfrm>
          <a:prstGeom prst="rect">
            <a:avLst/>
          </a:prstGeom>
          <a:noFill/>
          <a:ln w="12700">
            <a:noFill/>
            <a:miter lim="800000"/>
            <a:headEnd/>
            <a:tailEnd/>
          </a:ln>
          <a:scene3d>
            <a:camera prst="orthographicFront"/>
            <a:lightRig rig="threePt" dir="t"/>
          </a:scene3d>
          <a:sp3d>
            <a:bevelT/>
          </a:sp3d>
        </p:spPr>
        <p:txBody>
          <a:bodyPr>
            <a:spAutoFit/>
          </a:bodyPr>
          <a:lstStyle/>
          <a:p>
            <a:pPr algn="ctr" eaLnBrk="1" latinLnBrk="1" hangingPunct="1">
              <a:spcBef>
                <a:spcPct val="50000"/>
              </a:spcBef>
              <a:defRPr/>
            </a:pPr>
            <a:r>
              <a:rPr lang="en-US" altLang="ko-KR" b="1">
                <a:solidFill>
                  <a:srgbClr val="002060"/>
                </a:solidFill>
                <a:latin typeface="맑은 고딕" pitchFamily="34" charset="-127"/>
                <a:ea typeface="Gulim" pitchFamily="34" charset="-127"/>
              </a:rPr>
              <a:t>3D PPT</a:t>
            </a:r>
          </a:p>
        </p:txBody>
      </p:sp>
      <p:sp>
        <p:nvSpPr>
          <p:cNvPr id="11" name="Text Box 20"/>
          <p:cNvSpPr txBox="1">
            <a:spLocks noChangeArrowheads="1"/>
          </p:cNvSpPr>
          <p:nvPr/>
        </p:nvSpPr>
        <p:spPr bwMode="auto">
          <a:xfrm>
            <a:off x="6631003" y="4500570"/>
            <a:ext cx="2214577" cy="338554"/>
          </a:xfrm>
          <a:prstGeom prst="rect">
            <a:avLst/>
          </a:prstGeom>
          <a:noFill/>
          <a:ln w="12700">
            <a:noFill/>
            <a:miter lim="800000"/>
            <a:headEnd/>
            <a:tailEnd/>
          </a:ln>
          <a:scene3d>
            <a:camera prst="orthographicFront"/>
            <a:lightRig rig="threePt" dir="t"/>
          </a:scene3d>
          <a:sp3d>
            <a:bevelT/>
          </a:sp3d>
        </p:spPr>
        <p:txBody>
          <a:bodyPr>
            <a:spAutoFit/>
          </a:bodyPr>
          <a:lstStyle/>
          <a:p>
            <a:pPr algn="ctr" eaLnBrk="1" latinLnBrk="1" hangingPunct="1">
              <a:spcBef>
                <a:spcPct val="50000"/>
              </a:spcBef>
              <a:defRPr/>
            </a:pPr>
            <a:r>
              <a:rPr lang="en-US" altLang="ko-KR" b="1">
                <a:solidFill>
                  <a:srgbClr val="002060"/>
                </a:solidFill>
                <a:latin typeface="맑은 고딕" pitchFamily="34" charset="-127"/>
                <a:ea typeface="Gulim" pitchFamily="34" charset="-127"/>
              </a:rPr>
              <a:t>3D DOC</a:t>
            </a:r>
          </a:p>
        </p:txBody>
      </p:sp>
      <p:pic>
        <p:nvPicPr>
          <p:cNvPr id="22538" name="Picture 4" descr="excel"/>
          <p:cNvPicPr>
            <a:picLocks noChangeAspect="1" noChangeArrowheads="1"/>
          </p:cNvPicPr>
          <p:nvPr/>
        </p:nvPicPr>
        <p:blipFill>
          <a:blip r:embed="rId4" cstate="print"/>
          <a:srcRect/>
          <a:stretch>
            <a:fillRect/>
          </a:stretch>
        </p:blipFill>
        <p:spPr bwMode="auto">
          <a:xfrm>
            <a:off x="2147888" y="3790950"/>
            <a:ext cx="4357687" cy="3067050"/>
          </a:xfrm>
          <a:prstGeom prst="rect">
            <a:avLst/>
          </a:prstGeom>
          <a:noFill/>
          <a:ln w="9525">
            <a:noFill/>
            <a:miter lim="800000"/>
            <a:headEnd/>
            <a:tailEnd/>
          </a:ln>
        </p:spPr>
      </p:pic>
      <p:pic>
        <p:nvPicPr>
          <p:cNvPr id="22539" name="Picture 3" descr="word"/>
          <p:cNvPicPr>
            <a:picLocks noChangeAspect="1" noChangeArrowheads="1"/>
          </p:cNvPicPr>
          <p:nvPr/>
        </p:nvPicPr>
        <p:blipFill>
          <a:blip r:embed="rId5" cstate="print"/>
          <a:srcRect/>
          <a:stretch>
            <a:fillRect/>
          </a:stretch>
        </p:blipFill>
        <p:spPr bwMode="auto">
          <a:xfrm>
            <a:off x="5572125" y="1112838"/>
            <a:ext cx="3357563" cy="3355975"/>
          </a:xfrm>
          <a:prstGeom prst="rect">
            <a:avLst/>
          </a:prstGeom>
          <a:noFill/>
          <a:ln w="9525">
            <a:noFill/>
            <a:miter lim="800000"/>
            <a:headEnd/>
            <a:tailEnd/>
          </a:ln>
        </p:spPr>
      </p:pic>
      <p:sp>
        <p:nvSpPr>
          <p:cNvPr id="13" name="Text Box 20"/>
          <p:cNvSpPr txBox="1">
            <a:spLocks noChangeArrowheads="1"/>
          </p:cNvSpPr>
          <p:nvPr/>
        </p:nvSpPr>
        <p:spPr bwMode="auto">
          <a:xfrm>
            <a:off x="6570394" y="6276996"/>
            <a:ext cx="1575123" cy="338554"/>
          </a:xfrm>
          <a:prstGeom prst="rect">
            <a:avLst/>
          </a:prstGeom>
          <a:noFill/>
          <a:ln w="12700">
            <a:noFill/>
            <a:miter lim="800000"/>
            <a:headEnd/>
            <a:tailEnd/>
          </a:ln>
          <a:scene3d>
            <a:camera prst="orthographicFront"/>
            <a:lightRig rig="threePt" dir="t"/>
          </a:scene3d>
          <a:sp3d>
            <a:bevelT/>
          </a:sp3d>
        </p:spPr>
        <p:txBody>
          <a:bodyPr>
            <a:spAutoFit/>
          </a:bodyPr>
          <a:lstStyle/>
          <a:p>
            <a:pPr eaLnBrk="1" latinLnBrk="1" hangingPunct="1">
              <a:spcBef>
                <a:spcPct val="50000"/>
              </a:spcBef>
              <a:defRPr/>
            </a:pPr>
            <a:r>
              <a:rPr lang="en-US" altLang="ko-KR" b="1">
                <a:solidFill>
                  <a:srgbClr val="002060"/>
                </a:solidFill>
                <a:latin typeface="맑은 고딕" pitchFamily="34" charset="-127"/>
                <a:ea typeface="Gulim" pitchFamily="34" charset="-127"/>
              </a:rPr>
              <a:t> 3D XLS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60338" y="347663"/>
            <a:ext cx="8229600" cy="762000"/>
          </a:xfrm>
        </p:spPr>
        <p:txBody>
          <a:bodyPr/>
          <a:lstStyle/>
          <a:p>
            <a:pPr eaLnBrk="1" hangingPunct="1"/>
            <a:r>
              <a:rPr lang="en-US" sz="3200" b="1" smtClean="0"/>
              <a:t>VCollab Overview</a:t>
            </a:r>
          </a:p>
        </p:txBody>
      </p:sp>
      <p:sp>
        <p:nvSpPr>
          <p:cNvPr id="11267" name="Rectangle 3"/>
          <p:cNvSpPr>
            <a:spLocks noGrp="1" noChangeArrowheads="1"/>
          </p:cNvSpPr>
          <p:nvPr>
            <p:ph type="body" idx="4294967295"/>
          </p:nvPr>
        </p:nvSpPr>
        <p:spPr>
          <a:xfrm>
            <a:off x="381000" y="1758950"/>
            <a:ext cx="8382000" cy="4295775"/>
          </a:xfrm>
        </p:spPr>
        <p:txBody>
          <a:bodyPr/>
          <a:lstStyle/>
          <a:p>
            <a:pPr eaLnBrk="1" hangingPunct="1"/>
            <a:r>
              <a:rPr lang="en-US" sz="2000" dirty="0" err="1" smtClean="0"/>
              <a:t>VCollab</a:t>
            </a:r>
            <a:r>
              <a:rPr lang="en-US" sz="2000" dirty="0" smtClean="0"/>
              <a:t> established in 2000   </a:t>
            </a:r>
          </a:p>
          <a:p>
            <a:pPr eaLnBrk="1" hangingPunct="1"/>
            <a:r>
              <a:rPr lang="en-US" sz="2000" dirty="0" err="1" smtClean="0"/>
              <a:t>VCollab</a:t>
            </a:r>
            <a:r>
              <a:rPr lang="en-US" sz="2000" dirty="0" smtClean="0"/>
              <a:t> HQ at Troy, MI</a:t>
            </a:r>
          </a:p>
          <a:p>
            <a:pPr eaLnBrk="1" hangingPunct="1"/>
            <a:r>
              <a:rPr lang="en-US" sz="2000" dirty="0" smtClean="0"/>
              <a:t>Develop  and market  </a:t>
            </a:r>
            <a:r>
              <a:rPr lang="en-US" sz="2000" dirty="0" err="1" smtClean="0"/>
              <a:t>VCollab</a:t>
            </a:r>
            <a:r>
              <a:rPr lang="en-US" sz="2000" dirty="0" smtClean="0"/>
              <a:t> brand of Software Solutions  </a:t>
            </a:r>
          </a:p>
          <a:p>
            <a:pPr eaLnBrk="1" hangingPunct="1"/>
            <a:r>
              <a:rPr lang="en-US" sz="2000" dirty="0" smtClean="0"/>
              <a:t>Many major Automotive and Aero Space OEMS are using the </a:t>
            </a:r>
            <a:r>
              <a:rPr lang="en-US" sz="2000" dirty="0" err="1" smtClean="0"/>
              <a:t>VCollab</a:t>
            </a:r>
            <a:r>
              <a:rPr lang="en-US" sz="2000" dirty="0" smtClean="0"/>
              <a:t> solution as the visual collaboration platform for sharing </a:t>
            </a:r>
            <a:r>
              <a:rPr lang="en-US" sz="2000" dirty="0" err="1" smtClean="0"/>
              <a:t>CAx</a:t>
            </a:r>
            <a:r>
              <a:rPr lang="en-US" sz="2000" dirty="0" smtClean="0"/>
              <a:t> (</a:t>
            </a:r>
            <a:r>
              <a:rPr lang="en-US" sz="2000" b="1" dirty="0" smtClean="0">
                <a:solidFill>
                  <a:schemeClr val="bg2"/>
                </a:solidFill>
              </a:rPr>
              <a:t>modeling</a:t>
            </a:r>
            <a:r>
              <a:rPr lang="en-US" sz="2000" dirty="0" smtClean="0">
                <a:solidFill>
                  <a:schemeClr val="bg2"/>
                </a:solidFill>
              </a:rPr>
              <a:t> &amp; </a:t>
            </a:r>
            <a:r>
              <a:rPr lang="en-US" sz="2000" b="1" dirty="0" smtClean="0">
                <a:solidFill>
                  <a:schemeClr val="bg2"/>
                </a:solidFill>
              </a:rPr>
              <a:t>simulation</a:t>
            </a:r>
            <a:r>
              <a:rPr lang="en-US" sz="2000" b="1" dirty="0" smtClean="0"/>
              <a:t>)</a:t>
            </a:r>
            <a:r>
              <a:rPr lang="en-US" sz="2000" dirty="0" smtClean="0"/>
              <a:t> data</a:t>
            </a:r>
          </a:p>
          <a:p>
            <a:pPr eaLnBrk="1" hangingPunct="1"/>
            <a:endParaRPr lang="en-US" sz="2000" b="1" dirty="0" smtClean="0"/>
          </a:p>
          <a:p>
            <a:pPr eaLnBrk="1" hangingPunct="1"/>
            <a:r>
              <a:rPr lang="en-US" sz="2000" b="1" dirty="0" err="1" smtClean="0"/>
              <a:t>VCollab</a:t>
            </a:r>
            <a:r>
              <a:rPr lang="en-US" sz="2000" b="1" dirty="0" smtClean="0"/>
              <a:t> provides a common light-weight CAE Data Visual Collaboration platform  to PLM/SDM Vendors  i.e.  “</a:t>
            </a:r>
            <a:r>
              <a:rPr lang="en-US" sz="2000" b="1" dirty="0" err="1" smtClean="0"/>
              <a:t>pdf</a:t>
            </a:r>
            <a:r>
              <a:rPr lang="en-US" sz="2000" b="1" dirty="0" smtClean="0"/>
              <a:t> or </a:t>
            </a:r>
            <a:r>
              <a:rPr lang="en-US" sz="2000" b="1" dirty="0" err="1" smtClean="0"/>
              <a:t>jt</a:t>
            </a:r>
            <a:r>
              <a:rPr lang="en-US" sz="2000" b="1" dirty="0" smtClean="0"/>
              <a:t> like solution for CAE”</a:t>
            </a:r>
          </a:p>
          <a:p>
            <a:pPr eaLnBrk="1" hangingPunct="1">
              <a:buNone/>
            </a:pPr>
            <a:endParaRPr lang="en-US" sz="2000" b="1" dirty="0" smtClean="0"/>
          </a:p>
          <a:p>
            <a:pPr eaLnBrk="1" hangingPunct="1"/>
            <a:endParaRPr lang="en-US" sz="2000" b="1" u="sng"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3"/>
          <p:cNvSpPr txBox="1">
            <a:spLocks noChangeArrowheads="1"/>
          </p:cNvSpPr>
          <p:nvPr/>
        </p:nvSpPr>
        <p:spPr bwMode="auto">
          <a:xfrm>
            <a:off x="0" y="363794"/>
            <a:ext cx="4267200" cy="468313"/>
          </a:xfrm>
          <a:prstGeom prst="rect">
            <a:avLst/>
          </a:prstGeom>
          <a:noFill/>
          <a:ln w="9525">
            <a:noFill/>
            <a:miter lim="800000"/>
            <a:headEnd/>
            <a:tailEnd/>
          </a:ln>
        </p:spPr>
        <p:txBody>
          <a:bodyPr/>
          <a:lstStyle/>
          <a:p>
            <a:pPr eaLnBrk="1" latinLnBrk="1" hangingPunct="1"/>
            <a:r>
              <a:rPr lang="en-US" altLang="ko-KR" sz="2400" b="1" dirty="0">
                <a:latin typeface="Gill Sans MT" pitchFamily="34" charset="0"/>
                <a:ea typeface="굴림" charset="-127"/>
              </a:rPr>
              <a:t>Integration with Web  </a:t>
            </a:r>
          </a:p>
        </p:txBody>
      </p:sp>
      <p:sp>
        <p:nvSpPr>
          <p:cNvPr id="29" name="Text Box 20"/>
          <p:cNvSpPr txBox="1">
            <a:spLocks noChangeArrowheads="1"/>
          </p:cNvSpPr>
          <p:nvPr/>
        </p:nvSpPr>
        <p:spPr bwMode="auto">
          <a:xfrm>
            <a:off x="153956" y="4468818"/>
            <a:ext cx="2500331" cy="338554"/>
          </a:xfrm>
          <a:prstGeom prst="rect">
            <a:avLst/>
          </a:prstGeom>
          <a:noFill/>
          <a:ln w="12700">
            <a:noFill/>
            <a:miter lim="800000"/>
            <a:headEnd/>
            <a:tailEnd/>
          </a:ln>
          <a:scene3d>
            <a:camera prst="orthographicFront"/>
            <a:lightRig rig="threePt" dir="t"/>
          </a:scene3d>
          <a:sp3d>
            <a:bevelT/>
          </a:sp3d>
        </p:spPr>
        <p:txBody>
          <a:bodyPr>
            <a:spAutoFit/>
          </a:bodyPr>
          <a:lstStyle/>
          <a:p>
            <a:pPr eaLnBrk="1" latinLnBrk="1" hangingPunct="1">
              <a:spcBef>
                <a:spcPct val="50000"/>
              </a:spcBef>
              <a:defRPr/>
            </a:pPr>
            <a:r>
              <a:rPr lang="en-US" altLang="ko-KR" b="1">
                <a:solidFill>
                  <a:srgbClr val="002060"/>
                </a:solidFill>
                <a:latin typeface="맑은 고딕" pitchFamily="34" charset="-127"/>
                <a:ea typeface="Gulim" pitchFamily="34" charset="-127"/>
              </a:rPr>
              <a:t> Web Integration</a:t>
            </a:r>
          </a:p>
        </p:txBody>
      </p:sp>
      <p:pic>
        <p:nvPicPr>
          <p:cNvPr id="23558" name="Picture 4" descr="Multi-Disciplinary_aero2"/>
          <p:cNvPicPr>
            <a:picLocks noChangeAspect="1" noChangeArrowheads="1"/>
          </p:cNvPicPr>
          <p:nvPr/>
        </p:nvPicPr>
        <p:blipFill>
          <a:blip r:embed="rId3" cstate="print"/>
          <a:srcRect/>
          <a:stretch>
            <a:fillRect/>
          </a:stretch>
        </p:blipFill>
        <p:spPr bwMode="auto">
          <a:xfrm>
            <a:off x="214313" y="1000125"/>
            <a:ext cx="4578350" cy="3441700"/>
          </a:xfrm>
          <a:prstGeom prst="rect">
            <a:avLst/>
          </a:prstGeom>
          <a:noFill/>
          <a:ln w="9525">
            <a:noFill/>
            <a:miter lim="800000"/>
            <a:headEnd/>
            <a:tailEnd/>
          </a:ln>
        </p:spPr>
      </p:pic>
      <p:pic>
        <p:nvPicPr>
          <p:cNvPr id="23559" name="그림 29" descr="KnuckleWebTop.jpg"/>
          <p:cNvPicPr>
            <a:picLocks noChangeAspect="1"/>
          </p:cNvPicPr>
          <p:nvPr/>
        </p:nvPicPr>
        <p:blipFill>
          <a:blip r:embed="rId4" cstate="print"/>
          <a:srcRect/>
          <a:stretch>
            <a:fillRect/>
          </a:stretch>
        </p:blipFill>
        <p:spPr bwMode="auto">
          <a:xfrm>
            <a:off x="4052888" y="2317750"/>
            <a:ext cx="4948237" cy="4373563"/>
          </a:xfrm>
          <a:prstGeom prst="rect">
            <a:avLst/>
          </a:prstGeom>
          <a:noFill/>
          <a:ln w="9525">
            <a:noFill/>
            <a:miter lim="800000"/>
            <a:headEnd/>
            <a:tailEnd/>
          </a:ln>
        </p:spPr>
      </p:pic>
      <p:sp>
        <p:nvSpPr>
          <p:cNvPr id="31" name="Text Box 20"/>
          <p:cNvSpPr txBox="1">
            <a:spLocks noChangeArrowheads="1"/>
          </p:cNvSpPr>
          <p:nvPr/>
        </p:nvSpPr>
        <p:spPr bwMode="auto">
          <a:xfrm>
            <a:off x="4929190" y="1643050"/>
            <a:ext cx="4000560" cy="584775"/>
          </a:xfrm>
          <a:prstGeom prst="rect">
            <a:avLst/>
          </a:prstGeom>
          <a:noFill/>
          <a:ln w="12700">
            <a:noFill/>
            <a:miter lim="800000"/>
            <a:headEnd/>
            <a:tailEnd/>
          </a:ln>
          <a:scene3d>
            <a:camera prst="orthographicFront"/>
            <a:lightRig rig="threePt" dir="t"/>
          </a:scene3d>
          <a:sp3d>
            <a:bevelT/>
          </a:sp3d>
        </p:spPr>
        <p:txBody>
          <a:bodyPr>
            <a:spAutoFit/>
          </a:bodyPr>
          <a:lstStyle/>
          <a:p>
            <a:pPr algn="r" eaLnBrk="1" latinLnBrk="1" hangingPunct="1">
              <a:spcBef>
                <a:spcPct val="50000"/>
              </a:spcBef>
              <a:defRPr/>
            </a:pPr>
            <a:r>
              <a:rPr lang="en-US" altLang="ko-KR" b="1">
                <a:solidFill>
                  <a:srgbClr val="002060"/>
                </a:solidFill>
                <a:ea typeface="굴림" charset="-127"/>
              </a:rPr>
              <a:t>Integration with</a:t>
            </a:r>
          </a:p>
          <a:p>
            <a:pPr algn="r" eaLnBrk="1" latinLnBrk="1" hangingPunct="1">
              <a:defRPr/>
            </a:pPr>
            <a:r>
              <a:rPr lang="en-US" altLang="ko-KR" b="1">
                <a:solidFill>
                  <a:srgbClr val="002060"/>
                </a:solidFill>
                <a:ea typeface="굴림" charset="-127"/>
              </a:rPr>
              <a:t>Simulation Process Management</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542925"/>
            <a:ext cx="7305040" cy="538163"/>
          </a:xfrm>
        </p:spPr>
        <p:txBody>
          <a:bodyPr/>
          <a:lstStyle/>
          <a:p>
            <a:pPr>
              <a:defRPr/>
            </a:pPr>
            <a:r>
              <a:rPr lang="en-US" sz="2800" dirty="0" smtClean="0">
                <a:effectLst>
                  <a:outerShdw blurRad="38100" dist="38100" dir="2700000" algn="tl">
                    <a:srgbClr val="C0C0C0"/>
                  </a:outerShdw>
                </a:effectLst>
              </a:rPr>
              <a:t>Integration with Data Management Systems</a:t>
            </a:r>
            <a:br>
              <a:rPr lang="en-US" sz="2800" dirty="0" smtClean="0">
                <a:effectLst>
                  <a:outerShdw blurRad="38100" dist="38100" dir="2700000" algn="tl">
                    <a:srgbClr val="C0C0C0"/>
                  </a:outerShdw>
                </a:effectLst>
              </a:rPr>
            </a:br>
            <a:endParaRPr lang="en-US" sz="2800" dirty="0" smtClean="0">
              <a:effectLst>
                <a:outerShdw blurRad="38100" dist="38100" dir="2700000" algn="tl">
                  <a:srgbClr val="C0C0C0"/>
                </a:outerShdw>
              </a:effectLst>
            </a:endParaRPr>
          </a:p>
        </p:txBody>
      </p:sp>
      <p:sp>
        <p:nvSpPr>
          <p:cNvPr id="96259" name="Rectangle 3"/>
          <p:cNvSpPr>
            <a:spLocks noGrp="1" noChangeArrowheads="1"/>
          </p:cNvSpPr>
          <p:nvPr>
            <p:ph type="body" idx="1"/>
          </p:nvPr>
        </p:nvSpPr>
        <p:spPr>
          <a:xfrm>
            <a:off x="436563" y="1421478"/>
            <a:ext cx="3702818" cy="2173288"/>
          </a:xfrm>
        </p:spPr>
        <p:txBody>
          <a:bodyPr/>
          <a:lstStyle/>
          <a:p>
            <a:pPr lvl="1">
              <a:lnSpc>
                <a:spcPct val="95000"/>
              </a:lnSpc>
              <a:defRPr/>
            </a:pPr>
            <a:r>
              <a:rPr lang="en-US" dirty="0" err="1" smtClean="0">
                <a:effectLst>
                  <a:outerShdw blurRad="38100" dist="38100" dir="2700000" algn="tl">
                    <a:srgbClr val="C0C0C0"/>
                  </a:outerShdw>
                </a:effectLst>
              </a:rPr>
              <a:t>Simulia</a:t>
            </a:r>
            <a:r>
              <a:rPr lang="en-US" dirty="0" smtClean="0">
                <a:effectLst>
                  <a:outerShdw blurRad="38100" dist="38100" dir="2700000" algn="tl">
                    <a:srgbClr val="C0C0C0"/>
                  </a:outerShdw>
                </a:effectLst>
              </a:rPr>
              <a:t>/SLM</a:t>
            </a:r>
          </a:p>
          <a:p>
            <a:pPr lvl="1">
              <a:lnSpc>
                <a:spcPct val="95000"/>
              </a:lnSpc>
              <a:defRPr/>
            </a:pPr>
            <a:r>
              <a:rPr lang="en-US" dirty="0" smtClean="0">
                <a:effectLst>
                  <a:outerShdw blurRad="38100" dist="38100" dir="2700000" algn="tl">
                    <a:srgbClr val="C0C0C0"/>
                  </a:outerShdw>
                </a:effectLst>
              </a:rPr>
              <a:t>MSC/</a:t>
            </a:r>
            <a:r>
              <a:rPr lang="en-US" dirty="0" err="1" smtClean="0">
                <a:effectLst>
                  <a:outerShdw blurRad="38100" dist="38100" dir="2700000" algn="tl">
                    <a:srgbClr val="C0C0C0"/>
                  </a:outerShdw>
                </a:effectLst>
              </a:rPr>
              <a:t>SimManager</a:t>
            </a:r>
            <a:endParaRPr lang="en-US" dirty="0" smtClean="0">
              <a:effectLst>
                <a:outerShdw blurRad="38100" dist="38100" dir="2700000" algn="tl">
                  <a:srgbClr val="C0C0C0"/>
                </a:outerShdw>
              </a:effectLst>
            </a:endParaRPr>
          </a:p>
          <a:p>
            <a:pPr lvl="1">
              <a:lnSpc>
                <a:spcPct val="95000"/>
              </a:lnSpc>
              <a:defRPr/>
            </a:pPr>
            <a:r>
              <a:rPr lang="en-US" dirty="0" smtClean="0">
                <a:effectLst>
                  <a:outerShdw blurRad="38100" dist="38100" dir="2700000" algn="tl">
                    <a:srgbClr val="C0C0C0"/>
                  </a:outerShdw>
                </a:effectLst>
              </a:rPr>
              <a:t>Phoenix Analysis Library</a:t>
            </a:r>
          </a:p>
          <a:p>
            <a:pPr lvl="1">
              <a:lnSpc>
                <a:spcPct val="95000"/>
              </a:lnSpc>
              <a:defRPr/>
            </a:pPr>
            <a:r>
              <a:rPr lang="en-US" dirty="0" err="1" smtClean="0">
                <a:effectLst>
                  <a:outerShdw blurRad="38100" dist="38100" dir="2700000" algn="tl">
                    <a:srgbClr val="C0C0C0"/>
                  </a:outerShdw>
                </a:effectLst>
              </a:rPr>
              <a:t>Ansys</a:t>
            </a:r>
            <a:r>
              <a:rPr lang="en-US" dirty="0" smtClean="0">
                <a:effectLst>
                  <a:outerShdw blurRad="38100" dist="38100" dir="2700000" algn="tl">
                    <a:srgbClr val="C0C0C0"/>
                  </a:outerShdw>
                </a:effectLst>
              </a:rPr>
              <a:t>/EKM</a:t>
            </a:r>
          </a:p>
          <a:p>
            <a:pPr lvl="1">
              <a:lnSpc>
                <a:spcPct val="95000"/>
              </a:lnSpc>
              <a:defRPr/>
            </a:pPr>
            <a:r>
              <a:rPr lang="en-US" dirty="0" smtClean="0">
                <a:effectLst>
                  <a:outerShdw blurRad="38100" dist="38100" dir="2700000" algn="tl">
                    <a:srgbClr val="C0C0C0"/>
                  </a:outerShdw>
                </a:effectLst>
              </a:rPr>
              <a:t>MS SharePoint</a:t>
            </a:r>
          </a:p>
          <a:p>
            <a:pPr lvl="1">
              <a:lnSpc>
                <a:spcPct val="95000"/>
              </a:lnSpc>
              <a:defRPr/>
            </a:pPr>
            <a:r>
              <a:rPr lang="en-US" dirty="0" smtClean="0">
                <a:effectLst>
                  <a:outerShdw blurRad="38100" dist="38100" dir="2700000" algn="tl">
                    <a:srgbClr val="C0C0C0"/>
                  </a:outerShdw>
                </a:effectLst>
              </a:rPr>
              <a:t>Team Center Simulation</a:t>
            </a:r>
          </a:p>
          <a:p>
            <a:pPr lvl="1">
              <a:lnSpc>
                <a:spcPct val="95000"/>
              </a:lnSpc>
              <a:buFont typeface="Wingdings" pitchFamily="2" charset="2"/>
              <a:buNone/>
              <a:defRPr/>
            </a:pPr>
            <a:endParaRPr lang="en-US" dirty="0" smtClean="0">
              <a:effectLst>
                <a:outerShdw blurRad="38100" dist="38100" dir="2700000" algn="tl">
                  <a:srgbClr val="C0C0C0"/>
                </a:outerShdw>
              </a:effectLst>
            </a:endParaRPr>
          </a:p>
        </p:txBody>
      </p:sp>
      <p:pic>
        <p:nvPicPr>
          <p:cNvPr id="25604" name="Picture 5" descr="SimManager-VCollab"/>
          <p:cNvPicPr>
            <a:picLocks noChangeAspect="1" noChangeArrowheads="1"/>
          </p:cNvPicPr>
          <p:nvPr/>
        </p:nvPicPr>
        <p:blipFill>
          <a:blip r:embed="rId3" cstate="print"/>
          <a:srcRect/>
          <a:stretch>
            <a:fillRect/>
          </a:stretch>
        </p:blipFill>
        <p:spPr bwMode="auto">
          <a:xfrm>
            <a:off x="685165" y="3934945"/>
            <a:ext cx="3575232" cy="2616742"/>
          </a:xfrm>
          <a:prstGeom prst="rect">
            <a:avLst/>
          </a:prstGeom>
          <a:noFill/>
          <a:ln w="9525">
            <a:noFill/>
            <a:miter lim="800000"/>
            <a:headEnd/>
            <a:tailEnd/>
          </a:ln>
        </p:spPr>
      </p:pic>
      <p:pic>
        <p:nvPicPr>
          <p:cNvPr id="25605" name="Picture 6" descr="Ekm-VCollab"/>
          <p:cNvPicPr>
            <a:picLocks noChangeAspect="1" noChangeArrowheads="1"/>
          </p:cNvPicPr>
          <p:nvPr/>
        </p:nvPicPr>
        <p:blipFill>
          <a:blip r:embed="rId4" cstate="print"/>
          <a:srcRect/>
          <a:stretch>
            <a:fillRect/>
          </a:stretch>
        </p:blipFill>
        <p:spPr bwMode="auto">
          <a:xfrm>
            <a:off x="5062856" y="3736975"/>
            <a:ext cx="3010238" cy="2844327"/>
          </a:xfrm>
          <a:prstGeom prst="rect">
            <a:avLst/>
          </a:prstGeom>
          <a:noFill/>
          <a:ln w="9525">
            <a:noFill/>
            <a:miter lim="800000"/>
            <a:headEnd/>
            <a:tailEnd/>
          </a:ln>
        </p:spPr>
      </p:pic>
      <p:pic>
        <p:nvPicPr>
          <p:cNvPr id="25606" name="Picture 5" descr="VCollab_EngineousGraphic2_new"/>
          <p:cNvPicPr>
            <a:picLocks noChangeAspect="1" noChangeArrowheads="1"/>
          </p:cNvPicPr>
          <p:nvPr/>
        </p:nvPicPr>
        <p:blipFill>
          <a:blip r:embed="rId5" cstate="print"/>
          <a:srcRect/>
          <a:stretch>
            <a:fillRect/>
          </a:stretch>
        </p:blipFill>
        <p:spPr bwMode="auto">
          <a:xfrm>
            <a:off x="4978718" y="1219835"/>
            <a:ext cx="3113087" cy="2441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0" y="357188"/>
            <a:ext cx="7397750" cy="538162"/>
          </a:xfrm>
        </p:spPr>
        <p:txBody>
          <a:bodyPr/>
          <a:lstStyle/>
          <a:p>
            <a:pPr>
              <a:defRPr/>
            </a:pPr>
            <a:r>
              <a:rPr lang="en-US" sz="2800" dirty="0" err="1" smtClean="0">
                <a:effectLst>
                  <a:outerShdw blurRad="38100" dist="38100" dir="2700000" algn="tl">
                    <a:srgbClr val="C0C0C0"/>
                  </a:outerShdw>
                </a:effectLst>
              </a:rPr>
              <a:t>VCollab</a:t>
            </a:r>
            <a:r>
              <a:rPr lang="en-US" sz="2800" dirty="0" smtClean="0">
                <a:effectLst>
                  <a:outerShdw blurRad="38100" dist="38100" dir="2700000" algn="tl">
                    <a:srgbClr val="C0C0C0"/>
                  </a:outerShdw>
                </a:effectLst>
              </a:rPr>
              <a:t> within </a:t>
            </a:r>
            <a:r>
              <a:rPr lang="en-US" sz="2800" dirty="0" smtClean="0">
                <a:effectLst>
                  <a:outerShdw blurRad="38100" dist="38100" dir="2700000" algn="tl">
                    <a:srgbClr val="C0C0C0"/>
                  </a:outerShdw>
                </a:effectLst>
              </a:rPr>
              <a:t>the </a:t>
            </a:r>
            <a:r>
              <a:rPr lang="en-US" sz="2800" dirty="0" smtClean="0">
                <a:effectLst>
                  <a:outerShdw blurRad="38100" dist="38100" dir="2700000" algn="tl">
                    <a:srgbClr val="C0C0C0"/>
                  </a:outerShdw>
                </a:effectLst>
              </a:rPr>
              <a:t>Data Management Systems</a:t>
            </a:r>
            <a:br>
              <a:rPr lang="en-US" sz="2800" dirty="0" smtClean="0">
                <a:effectLst>
                  <a:outerShdw blurRad="38100" dist="38100" dir="2700000" algn="tl">
                    <a:srgbClr val="C0C0C0"/>
                  </a:outerShdw>
                </a:effectLst>
              </a:rPr>
            </a:br>
            <a:endParaRPr lang="en-US" sz="2800" dirty="0" smtClean="0">
              <a:effectLst>
                <a:outerShdw blurRad="38100" dist="38100" dir="2700000" algn="tl">
                  <a:srgbClr val="C0C0C0"/>
                </a:outerShdw>
              </a:effectLst>
            </a:endParaRPr>
          </a:p>
        </p:txBody>
      </p:sp>
      <p:sp>
        <p:nvSpPr>
          <p:cNvPr id="96259" name="Rectangle 3"/>
          <p:cNvSpPr>
            <a:spLocks noGrp="1" noChangeArrowheads="1"/>
          </p:cNvSpPr>
          <p:nvPr>
            <p:ph type="body" idx="4294967295"/>
          </p:nvPr>
        </p:nvSpPr>
        <p:spPr>
          <a:xfrm>
            <a:off x="294967" y="1401324"/>
            <a:ext cx="4316361" cy="2003357"/>
          </a:xfrm>
          <a:ln>
            <a:solidFill>
              <a:schemeClr val="tx1"/>
            </a:solidFill>
          </a:ln>
        </p:spPr>
        <p:txBody>
          <a:bodyPr/>
          <a:lstStyle/>
          <a:p>
            <a:pPr>
              <a:defRPr/>
            </a:pPr>
            <a:r>
              <a:rPr lang="en-US" sz="2000" dirty="0" smtClean="0">
                <a:effectLst>
                  <a:outerShdw blurRad="38100" dist="38100" dir="2700000" algn="tl">
                    <a:srgbClr val="C0C0C0"/>
                  </a:outerShdw>
                </a:effectLst>
              </a:rPr>
              <a:t> </a:t>
            </a:r>
            <a:r>
              <a:rPr lang="en-US" sz="2000" dirty="0" err="1" smtClean="0">
                <a:effectLst>
                  <a:outerShdw blurRad="38100" dist="38100" dir="2700000" algn="tl">
                    <a:srgbClr val="C0C0C0"/>
                  </a:outerShdw>
                </a:effectLst>
              </a:rPr>
              <a:t>VMoveCAE</a:t>
            </a:r>
            <a:r>
              <a:rPr lang="en-US" sz="2000" dirty="0" smtClean="0">
                <a:effectLst>
                  <a:outerShdw blurRad="38100" dist="38100" dir="2700000" algn="tl">
                    <a:srgbClr val="C0C0C0"/>
                  </a:outerShdw>
                </a:effectLst>
              </a:rPr>
              <a:t> in batch mode</a:t>
            </a:r>
          </a:p>
          <a:p>
            <a:pPr lvl="1">
              <a:defRPr/>
            </a:pPr>
            <a:r>
              <a:rPr lang="en-US" sz="1800" dirty="0" smtClean="0">
                <a:effectLst>
                  <a:outerShdw blurRad="38100" dist="38100" dir="2700000" algn="tl">
                    <a:srgbClr val="C0C0C0"/>
                  </a:outerShdw>
                </a:effectLst>
              </a:rPr>
              <a:t>CAX Generator</a:t>
            </a:r>
          </a:p>
          <a:p>
            <a:pPr lvl="1">
              <a:defRPr/>
            </a:pPr>
            <a:r>
              <a:rPr lang="en-US" sz="1800" dirty="0" smtClean="0">
                <a:effectLst>
                  <a:outerShdw blurRad="38100" dist="38100" dir="2700000" algn="tl">
                    <a:srgbClr val="C0C0C0"/>
                  </a:outerShdw>
                </a:effectLst>
              </a:rPr>
              <a:t>Meta Data Extractor</a:t>
            </a:r>
          </a:p>
          <a:p>
            <a:pPr lvl="1">
              <a:defRPr/>
            </a:pPr>
            <a:r>
              <a:rPr lang="en-US" sz="1800" dirty="0" smtClean="0">
                <a:effectLst>
                  <a:outerShdw blurRad="38100" dist="38100" dir="2700000" algn="tl">
                    <a:srgbClr val="C0C0C0"/>
                  </a:outerShdw>
                </a:effectLst>
              </a:rPr>
              <a:t>Report Generator</a:t>
            </a:r>
          </a:p>
          <a:p>
            <a:pPr>
              <a:defRPr/>
            </a:pPr>
            <a:r>
              <a:rPr lang="en-US" sz="2000" dirty="0" err="1" smtClean="0">
                <a:effectLst>
                  <a:outerShdw blurRad="38100" dist="38100" dir="2700000" algn="tl">
                    <a:srgbClr val="C0C0C0"/>
                  </a:outerShdw>
                </a:effectLst>
              </a:rPr>
              <a:t>VCollab</a:t>
            </a:r>
            <a:r>
              <a:rPr lang="en-US" sz="2000" dirty="0" smtClean="0">
                <a:effectLst>
                  <a:outerShdw blurRad="38100" dist="38100" dir="2700000" algn="tl">
                    <a:srgbClr val="C0C0C0"/>
                  </a:outerShdw>
                </a:effectLst>
              </a:rPr>
              <a:t> Presenter Viewer</a:t>
            </a:r>
          </a:p>
          <a:p>
            <a:pPr lvl="1">
              <a:buFont typeface="Wingdings" pitchFamily="2" charset="2"/>
              <a:buNone/>
              <a:defRPr/>
            </a:pPr>
            <a:endParaRPr lang="en-US" sz="1800" dirty="0" smtClean="0">
              <a:effectLst>
                <a:outerShdw blurRad="38100" dist="38100" dir="2700000" algn="tl">
                  <a:srgbClr val="C0C0C0"/>
                </a:outerShdw>
              </a:effectLst>
            </a:endParaRPr>
          </a:p>
        </p:txBody>
      </p:sp>
      <p:pic>
        <p:nvPicPr>
          <p:cNvPr id="24580" name="Picture 4" descr="SimManager-VCollab"/>
          <p:cNvPicPr>
            <a:picLocks noChangeAspect="1" noChangeArrowheads="1"/>
          </p:cNvPicPr>
          <p:nvPr/>
        </p:nvPicPr>
        <p:blipFill>
          <a:blip r:embed="rId3" cstate="print"/>
          <a:srcRect/>
          <a:stretch>
            <a:fillRect/>
          </a:stretch>
        </p:blipFill>
        <p:spPr bwMode="auto">
          <a:xfrm>
            <a:off x="315913" y="3473687"/>
            <a:ext cx="4316412" cy="3054350"/>
          </a:xfrm>
          <a:prstGeom prst="rect">
            <a:avLst/>
          </a:prstGeom>
          <a:noFill/>
          <a:ln w="9525">
            <a:noFill/>
            <a:miter lim="800000"/>
            <a:headEnd/>
            <a:tailEnd/>
          </a:ln>
        </p:spPr>
      </p:pic>
      <p:pic>
        <p:nvPicPr>
          <p:cNvPr id="24581" name="Picture 5" descr="Ekm-VCollab"/>
          <p:cNvPicPr>
            <a:picLocks noChangeAspect="1" noChangeArrowheads="1"/>
          </p:cNvPicPr>
          <p:nvPr/>
        </p:nvPicPr>
        <p:blipFill>
          <a:blip r:embed="rId4" cstate="print"/>
          <a:srcRect/>
          <a:stretch>
            <a:fillRect/>
          </a:stretch>
        </p:blipFill>
        <p:spPr bwMode="auto">
          <a:xfrm>
            <a:off x="5083175" y="3838575"/>
            <a:ext cx="3009900" cy="2593975"/>
          </a:xfrm>
          <a:prstGeom prst="rect">
            <a:avLst/>
          </a:prstGeom>
          <a:noFill/>
          <a:ln w="9525">
            <a:noFill/>
            <a:miter lim="800000"/>
            <a:headEnd/>
            <a:tailEnd/>
          </a:ln>
        </p:spPr>
      </p:pic>
      <p:pic>
        <p:nvPicPr>
          <p:cNvPr id="24582" name="Picture 5" descr="VCollab_EngineousGraphic2_new"/>
          <p:cNvPicPr>
            <a:picLocks noChangeAspect="1" noChangeArrowheads="1"/>
          </p:cNvPicPr>
          <p:nvPr/>
        </p:nvPicPr>
        <p:blipFill>
          <a:blip r:embed="rId5" cstate="print"/>
          <a:srcRect/>
          <a:stretch>
            <a:fillRect/>
          </a:stretch>
        </p:blipFill>
        <p:spPr bwMode="auto">
          <a:xfrm>
            <a:off x="4999038" y="1311275"/>
            <a:ext cx="3113087" cy="2441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3"/>
          <p:cNvSpPr>
            <a:spLocks noChangeArrowheads="1"/>
          </p:cNvSpPr>
          <p:nvPr/>
        </p:nvSpPr>
        <p:spPr bwMode="auto">
          <a:xfrm>
            <a:off x="912813" y="3405188"/>
            <a:ext cx="1954212" cy="1635125"/>
          </a:xfrm>
          <a:prstGeom prst="rect">
            <a:avLst/>
          </a:prstGeom>
          <a:noFill/>
          <a:ln w="12700">
            <a:solidFill>
              <a:schemeClr val="tx1"/>
            </a:solidFill>
            <a:miter lim="800000"/>
            <a:headEnd/>
            <a:tailEnd/>
          </a:ln>
        </p:spPr>
        <p:txBody>
          <a:bodyPr wrap="none" anchor="ctr"/>
          <a:lstStyle/>
          <a:p>
            <a:endParaRPr lang="en-US">
              <a:cs typeface="Arial" pitchFamily="34" charset="0"/>
            </a:endParaRPr>
          </a:p>
        </p:txBody>
      </p:sp>
      <p:graphicFrame>
        <p:nvGraphicFramePr>
          <p:cNvPr id="1026" name="Object 4"/>
          <p:cNvGraphicFramePr>
            <a:graphicFrameLocks noChangeAspect="1"/>
          </p:cNvGraphicFramePr>
          <p:nvPr/>
        </p:nvGraphicFramePr>
        <p:xfrm>
          <a:off x="304800" y="3540125"/>
          <a:ext cx="457200" cy="442913"/>
        </p:xfrm>
        <a:graphic>
          <a:graphicData uri="http://schemas.openxmlformats.org/presentationml/2006/ole">
            <p:oleObj spid="_x0000_s35842" name="Clip" r:id="rId4" imgW="1983960" imgH="1922760" progId="">
              <p:embed/>
            </p:oleObj>
          </a:graphicData>
        </a:graphic>
      </p:graphicFrame>
      <p:sp>
        <p:nvSpPr>
          <p:cNvPr id="1036" name="Text Box 5"/>
          <p:cNvSpPr txBox="1">
            <a:spLocks noChangeArrowheads="1"/>
          </p:cNvSpPr>
          <p:nvPr/>
        </p:nvSpPr>
        <p:spPr bwMode="auto">
          <a:xfrm>
            <a:off x="0" y="4013200"/>
            <a:ext cx="928688" cy="457200"/>
          </a:xfrm>
          <a:prstGeom prst="rect">
            <a:avLst/>
          </a:prstGeom>
          <a:noFill/>
          <a:ln w="9525">
            <a:noFill/>
            <a:miter lim="800000"/>
            <a:headEnd/>
            <a:tailEnd/>
          </a:ln>
        </p:spPr>
        <p:txBody>
          <a:bodyPr wrap="none">
            <a:spAutoFit/>
          </a:bodyPr>
          <a:lstStyle/>
          <a:p>
            <a:pPr eaLnBrk="1" hangingPunct="1"/>
            <a:r>
              <a:rPr lang="en-US" sz="1200" b="1">
                <a:latin typeface="Century" pitchFamily="18" charset="0"/>
                <a:cs typeface="Arial" pitchFamily="34" charset="0"/>
              </a:rPr>
              <a:t>CAE/CFD </a:t>
            </a:r>
          </a:p>
          <a:p>
            <a:pPr eaLnBrk="1" hangingPunct="1"/>
            <a:r>
              <a:rPr lang="en-US" sz="1200" b="1">
                <a:latin typeface="Century" pitchFamily="18" charset="0"/>
                <a:cs typeface="Arial" pitchFamily="34" charset="0"/>
              </a:rPr>
              <a:t>Engineer</a:t>
            </a:r>
          </a:p>
        </p:txBody>
      </p:sp>
      <p:sp>
        <p:nvSpPr>
          <p:cNvPr id="1037" name="Rectangle 6"/>
          <p:cNvSpPr>
            <a:spLocks noChangeArrowheads="1"/>
          </p:cNvSpPr>
          <p:nvPr/>
        </p:nvSpPr>
        <p:spPr bwMode="auto">
          <a:xfrm>
            <a:off x="1590675" y="3563938"/>
            <a:ext cx="1193800" cy="268287"/>
          </a:xfrm>
          <a:prstGeom prst="rect">
            <a:avLst/>
          </a:prstGeom>
          <a:solidFill>
            <a:schemeClr val="hlink"/>
          </a:solidFill>
          <a:ln w="9525">
            <a:miter lim="800000"/>
            <a:headEnd/>
            <a:tailEnd/>
          </a:ln>
          <a:scene3d>
            <a:camera prst="legacyObliqueBottomLeft"/>
            <a:lightRig rig="legacyFlat3" dir="t"/>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r>
              <a:rPr lang="en-US" sz="1000" b="1">
                <a:solidFill>
                  <a:srgbClr val="FFFFCC"/>
                </a:solidFill>
                <a:latin typeface="Century" pitchFamily="18" charset="0"/>
                <a:cs typeface="Arial" pitchFamily="34" charset="0"/>
              </a:rPr>
              <a:t>ABAQUS</a:t>
            </a:r>
          </a:p>
        </p:txBody>
      </p:sp>
      <p:sp>
        <p:nvSpPr>
          <p:cNvPr id="1038" name="Rectangle 7"/>
          <p:cNvSpPr>
            <a:spLocks noChangeArrowheads="1"/>
          </p:cNvSpPr>
          <p:nvPr/>
        </p:nvSpPr>
        <p:spPr bwMode="auto">
          <a:xfrm>
            <a:off x="1541463" y="4060825"/>
            <a:ext cx="1192212" cy="304800"/>
          </a:xfrm>
          <a:prstGeom prst="rect">
            <a:avLst/>
          </a:prstGeom>
          <a:solidFill>
            <a:schemeClr val="hlink"/>
          </a:solidFill>
          <a:ln w="9525">
            <a:miter lim="800000"/>
            <a:headEnd/>
            <a:tailEnd/>
          </a:ln>
          <a:scene3d>
            <a:camera prst="legacyObliqueBottomLeft"/>
            <a:lightRig rig="legacyFlat3" dir="t"/>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r>
              <a:rPr lang="en-US" sz="1000" b="1">
                <a:solidFill>
                  <a:srgbClr val="FFFFCC"/>
                </a:solidFill>
                <a:latin typeface="Century" pitchFamily="18" charset="0"/>
                <a:cs typeface="Arial" pitchFamily="34" charset="0"/>
              </a:rPr>
              <a:t>NASTRAN/DYNA</a:t>
            </a:r>
          </a:p>
        </p:txBody>
      </p:sp>
      <p:sp>
        <p:nvSpPr>
          <p:cNvPr id="1039" name="Rectangle 8"/>
          <p:cNvSpPr>
            <a:spLocks noChangeArrowheads="1"/>
          </p:cNvSpPr>
          <p:nvPr/>
        </p:nvSpPr>
        <p:spPr bwMode="auto">
          <a:xfrm>
            <a:off x="1541463" y="4592638"/>
            <a:ext cx="1192212" cy="230187"/>
          </a:xfrm>
          <a:prstGeom prst="rect">
            <a:avLst/>
          </a:prstGeom>
          <a:solidFill>
            <a:schemeClr val="hlink"/>
          </a:solidFill>
          <a:ln w="9525">
            <a:miter lim="800000"/>
            <a:headEnd/>
            <a:tailEnd/>
          </a:ln>
          <a:scene3d>
            <a:camera prst="legacyObliqueBottomLeft"/>
            <a:lightRig rig="legacyFlat3" dir="t"/>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r>
              <a:rPr lang="en-US" sz="1000" b="1">
                <a:solidFill>
                  <a:srgbClr val="FFFFCC"/>
                </a:solidFill>
                <a:latin typeface="Century" pitchFamily="18" charset="0"/>
                <a:cs typeface="Arial" pitchFamily="34" charset="0"/>
              </a:rPr>
              <a:t>StarCD/FLUENT</a:t>
            </a:r>
          </a:p>
        </p:txBody>
      </p:sp>
      <p:sp>
        <p:nvSpPr>
          <p:cNvPr id="1040" name="AutoShape 9"/>
          <p:cNvSpPr>
            <a:spLocks noChangeArrowheads="1"/>
          </p:cNvSpPr>
          <p:nvPr/>
        </p:nvSpPr>
        <p:spPr bwMode="auto">
          <a:xfrm>
            <a:off x="3495675" y="4159250"/>
            <a:ext cx="914400" cy="762000"/>
          </a:xfrm>
          <a:prstGeom prst="flowChartMultidocument">
            <a:avLst/>
          </a:prstGeom>
          <a:solidFill>
            <a:srgbClr val="FFFFCC"/>
          </a:solidFill>
          <a:ln w="9525">
            <a:solidFill>
              <a:schemeClr val="tx1"/>
            </a:solidFill>
            <a:miter lim="800000"/>
            <a:headEnd/>
            <a:tailEnd/>
          </a:ln>
        </p:spPr>
        <p:txBody>
          <a:bodyPr wrap="none" anchor="ctr"/>
          <a:lstStyle/>
          <a:p>
            <a:pPr algn="ctr" eaLnBrk="1" hangingPunct="1"/>
            <a:r>
              <a:rPr lang="en-US" sz="1400">
                <a:latin typeface="Century" pitchFamily="18" charset="0"/>
                <a:cs typeface="Arial" pitchFamily="34" charset="0"/>
              </a:rPr>
              <a:t>FILE </a:t>
            </a:r>
          </a:p>
          <a:p>
            <a:pPr algn="ctr" eaLnBrk="1" hangingPunct="1"/>
            <a:r>
              <a:rPr lang="en-US" sz="1400">
                <a:latin typeface="Century" pitchFamily="18" charset="0"/>
                <a:cs typeface="Arial" pitchFamily="34" charset="0"/>
              </a:rPr>
              <a:t>SERVER</a:t>
            </a:r>
          </a:p>
        </p:txBody>
      </p:sp>
      <p:sp>
        <p:nvSpPr>
          <p:cNvPr id="1041" name="AutoShape 10"/>
          <p:cNvSpPr>
            <a:spLocks noChangeArrowheads="1"/>
          </p:cNvSpPr>
          <p:nvPr/>
        </p:nvSpPr>
        <p:spPr bwMode="auto">
          <a:xfrm>
            <a:off x="3756025" y="5102225"/>
            <a:ext cx="762000" cy="487363"/>
          </a:xfrm>
          <a:prstGeom prst="can">
            <a:avLst>
              <a:gd name="adj" fmla="val 25000"/>
            </a:avLst>
          </a:prstGeom>
          <a:solidFill>
            <a:srgbClr val="6666FF"/>
          </a:solidFill>
          <a:ln w="9525">
            <a:solidFill>
              <a:schemeClr val="tx1"/>
            </a:solidFill>
            <a:round/>
            <a:headEnd/>
            <a:tailEnd/>
          </a:ln>
        </p:spPr>
        <p:txBody>
          <a:bodyPr wrap="none" anchor="ctr"/>
          <a:lstStyle/>
          <a:p>
            <a:pPr algn="ctr" eaLnBrk="1" hangingPunct="1"/>
            <a:r>
              <a:rPr lang="en-US" sz="1000" b="1">
                <a:solidFill>
                  <a:schemeClr val="bg1"/>
                </a:solidFill>
                <a:latin typeface="Century" pitchFamily="18" charset="0"/>
                <a:cs typeface="Arial" pitchFamily="34" charset="0"/>
              </a:rPr>
              <a:t>DISK </a:t>
            </a:r>
          </a:p>
          <a:p>
            <a:pPr algn="ctr" eaLnBrk="1" hangingPunct="1"/>
            <a:r>
              <a:rPr lang="en-US" sz="1000" b="1">
                <a:solidFill>
                  <a:schemeClr val="bg1"/>
                </a:solidFill>
                <a:latin typeface="Century" pitchFamily="18" charset="0"/>
                <a:cs typeface="Arial" pitchFamily="34" charset="0"/>
              </a:rPr>
              <a:t>STORAGE</a:t>
            </a:r>
          </a:p>
        </p:txBody>
      </p:sp>
      <p:sp>
        <p:nvSpPr>
          <p:cNvPr id="1042" name="Rectangle 11"/>
          <p:cNvSpPr>
            <a:spLocks noChangeArrowheads="1"/>
          </p:cNvSpPr>
          <p:nvPr/>
        </p:nvSpPr>
        <p:spPr bwMode="auto">
          <a:xfrm>
            <a:off x="990600" y="3540125"/>
            <a:ext cx="304800" cy="1254125"/>
          </a:xfrm>
          <a:prstGeom prst="rect">
            <a:avLst/>
          </a:prstGeom>
          <a:noFill/>
          <a:ln w="12700">
            <a:solidFill>
              <a:schemeClr val="accent2"/>
            </a:solidFill>
            <a:miter lim="800000"/>
            <a:headEnd/>
            <a:tailEnd/>
          </a:ln>
        </p:spPr>
        <p:txBody>
          <a:bodyPr vert="eaVert" wrap="none" anchor="ctr"/>
          <a:lstStyle/>
          <a:p>
            <a:pPr algn="ctr" eaLnBrk="1" hangingPunct="1"/>
            <a:r>
              <a:rPr lang="en-US" sz="1000" b="1">
                <a:latin typeface="Century" pitchFamily="18" charset="0"/>
                <a:cs typeface="Arial" pitchFamily="34" charset="0"/>
              </a:rPr>
              <a:t>LICENSE SERVER</a:t>
            </a:r>
          </a:p>
        </p:txBody>
      </p:sp>
      <p:cxnSp>
        <p:nvCxnSpPr>
          <p:cNvPr id="1043" name="AutoShape 12"/>
          <p:cNvCxnSpPr>
            <a:cxnSpLocks noChangeShapeType="1"/>
            <a:stCxn id="1035" idx="3"/>
            <a:endCxn id="1040" idx="1"/>
          </p:cNvCxnSpPr>
          <p:nvPr/>
        </p:nvCxnSpPr>
        <p:spPr bwMode="auto">
          <a:xfrm>
            <a:off x="2867025" y="4222750"/>
            <a:ext cx="628650" cy="317500"/>
          </a:xfrm>
          <a:prstGeom prst="bentConnector3">
            <a:avLst>
              <a:gd name="adj1" fmla="val 49745"/>
            </a:avLst>
          </a:prstGeom>
          <a:noFill/>
          <a:ln w="9525">
            <a:solidFill>
              <a:schemeClr val="accent2"/>
            </a:solidFill>
            <a:miter lim="800000"/>
            <a:headEnd/>
            <a:tailEnd type="triangle" w="med" len="med"/>
          </a:ln>
        </p:spPr>
      </p:cxnSp>
      <p:sp>
        <p:nvSpPr>
          <p:cNvPr id="1044" name="Text Box 13"/>
          <p:cNvSpPr txBox="1">
            <a:spLocks noChangeArrowheads="1"/>
          </p:cNvSpPr>
          <p:nvPr/>
        </p:nvSpPr>
        <p:spPr bwMode="auto">
          <a:xfrm>
            <a:off x="2863850" y="4495800"/>
            <a:ext cx="641350" cy="274638"/>
          </a:xfrm>
          <a:prstGeom prst="rect">
            <a:avLst/>
          </a:prstGeom>
          <a:noFill/>
          <a:ln w="9525">
            <a:noFill/>
            <a:miter lim="800000"/>
            <a:headEnd/>
            <a:tailEnd/>
          </a:ln>
        </p:spPr>
        <p:txBody>
          <a:bodyPr>
            <a:spAutoFit/>
          </a:bodyPr>
          <a:lstStyle/>
          <a:p>
            <a:pPr eaLnBrk="1" hangingPunct="1"/>
            <a:r>
              <a:rPr lang="en-US" sz="1200" b="1">
                <a:solidFill>
                  <a:srgbClr val="800000"/>
                </a:solidFill>
                <a:latin typeface="Century" pitchFamily="18" charset="0"/>
                <a:cs typeface="Arial" pitchFamily="34" charset="0"/>
              </a:rPr>
              <a:t>NFS</a:t>
            </a:r>
          </a:p>
        </p:txBody>
      </p:sp>
      <p:graphicFrame>
        <p:nvGraphicFramePr>
          <p:cNvPr id="1027" name="Object 14"/>
          <p:cNvGraphicFramePr>
            <a:graphicFrameLocks noChangeAspect="1"/>
          </p:cNvGraphicFramePr>
          <p:nvPr/>
        </p:nvGraphicFramePr>
        <p:xfrm>
          <a:off x="3703638" y="1463675"/>
          <a:ext cx="457200" cy="442913"/>
        </p:xfrm>
        <a:graphic>
          <a:graphicData uri="http://schemas.openxmlformats.org/presentationml/2006/ole">
            <p:oleObj spid="_x0000_s35843" name="Clip" r:id="rId5" imgW="1983960" imgH="1922760" progId="">
              <p:embed/>
            </p:oleObj>
          </a:graphicData>
        </a:graphic>
      </p:graphicFrame>
      <p:sp>
        <p:nvSpPr>
          <p:cNvPr id="1045" name="Text Box 15"/>
          <p:cNvSpPr txBox="1">
            <a:spLocks noChangeArrowheads="1"/>
          </p:cNvSpPr>
          <p:nvPr/>
        </p:nvSpPr>
        <p:spPr bwMode="auto">
          <a:xfrm>
            <a:off x="3406775" y="1046163"/>
            <a:ext cx="928688" cy="457200"/>
          </a:xfrm>
          <a:prstGeom prst="rect">
            <a:avLst/>
          </a:prstGeom>
          <a:noFill/>
          <a:ln w="9525">
            <a:noFill/>
            <a:miter lim="800000"/>
            <a:headEnd/>
            <a:tailEnd/>
          </a:ln>
        </p:spPr>
        <p:txBody>
          <a:bodyPr wrap="none">
            <a:spAutoFit/>
          </a:bodyPr>
          <a:lstStyle/>
          <a:p>
            <a:pPr eaLnBrk="1" hangingPunct="1"/>
            <a:r>
              <a:rPr lang="en-US" sz="1200" b="1">
                <a:latin typeface="Century" pitchFamily="18" charset="0"/>
                <a:cs typeface="Arial" pitchFamily="34" charset="0"/>
              </a:rPr>
              <a:t>CAE/CFD </a:t>
            </a:r>
          </a:p>
          <a:p>
            <a:pPr eaLnBrk="1" hangingPunct="1"/>
            <a:r>
              <a:rPr lang="en-US" sz="1200" b="1">
                <a:latin typeface="Century" pitchFamily="18" charset="0"/>
                <a:cs typeface="Arial" pitchFamily="34" charset="0"/>
              </a:rPr>
              <a:t>Engineer</a:t>
            </a:r>
          </a:p>
        </p:txBody>
      </p:sp>
      <p:sp>
        <p:nvSpPr>
          <p:cNvPr id="1046" name="Text Box 16"/>
          <p:cNvSpPr txBox="1">
            <a:spLocks noChangeArrowheads="1"/>
          </p:cNvSpPr>
          <p:nvPr/>
        </p:nvSpPr>
        <p:spPr bwMode="auto">
          <a:xfrm>
            <a:off x="124778" y="129540"/>
            <a:ext cx="8186102" cy="461665"/>
          </a:xfrm>
          <a:prstGeom prst="rect">
            <a:avLst/>
          </a:prstGeom>
          <a:noFill/>
          <a:ln w="9525">
            <a:noFill/>
            <a:miter lim="800000"/>
            <a:headEnd/>
            <a:tailEnd/>
          </a:ln>
        </p:spPr>
        <p:txBody>
          <a:bodyPr wrap="square">
            <a:spAutoFit/>
          </a:bodyPr>
          <a:lstStyle/>
          <a:p>
            <a:pPr eaLnBrk="1" hangingPunct="1"/>
            <a:r>
              <a:rPr lang="en-US" sz="2400" b="1" dirty="0" smtClean="0">
                <a:latin typeface="Century" pitchFamily="18" charset="0"/>
                <a:cs typeface="Arial" pitchFamily="34" charset="0"/>
              </a:rPr>
              <a:t>Typical </a:t>
            </a:r>
            <a:r>
              <a:rPr lang="en-US" sz="2400" b="1" dirty="0" err="1" smtClean="0">
                <a:latin typeface="Century" pitchFamily="18" charset="0"/>
                <a:cs typeface="Arial" pitchFamily="34" charset="0"/>
              </a:rPr>
              <a:t>VCollab</a:t>
            </a:r>
            <a:r>
              <a:rPr lang="en-US" sz="2400" b="1" dirty="0" smtClean="0">
                <a:latin typeface="Century" pitchFamily="18" charset="0"/>
                <a:cs typeface="Arial" pitchFamily="34" charset="0"/>
              </a:rPr>
              <a:t> Deployment scenario within PLM/SDM</a:t>
            </a:r>
            <a:endParaRPr lang="en-US" sz="1800" b="1" dirty="0">
              <a:latin typeface="Century" pitchFamily="18" charset="0"/>
              <a:cs typeface="Arial" pitchFamily="34" charset="0"/>
            </a:endParaRPr>
          </a:p>
        </p:txBody>
      </p:sp>
      <p:grpSp>
        <p:nvGrpSpPr>
          <p:cNvPr id="2" name="Group 17"/>
          <p:cNvGrpSpPr>
            <a:grpSpLocks/>
          </p:cNvGrpSpPr>
          <p:nvPr/>
        </p:nvGrpSpPr>
        <p:grpSpPr bwMode="auto">
          <a:xfrm>
            <a:off x="4800600" y="3170238"/>
            <a:ext cx="893763" cy="1219200"/>
            <a:chOff x="2577" y="1152"/>
            <a:chExt cx="375" cy="576"/>
          </a:xfrm>
        </p:grpSpPr>
        <p:graphicFrame>
          <p:nvGraphicFramePr>
            <p:cNvPr id="1032" name="Object 18"/>
            <p:cNvGraphicFramePr>
              <a:graphicFrameLocks noChangeAspect="1"/>
            </p:cNvGraphicFramePr>
            <p:nvPr/>
          </p:nvGraphicFramePr>
          <p:xfrm>
            <a:off x="2577" y="1475"/>
            <a:ext cx="375" cy="253"/>
          </p:xfrm>
          <a:graphic>
            <a:graphicData uri="http://schemas.openxmlformats.org/presentationml/2006/ole">
              <p:oleObj spid="_x0000_s35848" name="Image" r:id="rId6" imgW="2897282" imgH="1143260" progId="">
                <p:embed/>
              </p:oleObj>
            </a:graphicData>
          </a:graphic>
        </p:graphicFrame>
        <p:graphicFrame>
          <p:nvGraphicFramePr>
            <p:cNvPr id="1033" name="Object 19"/>
            <p:cNvGraphicFramePr>
              <a:graphicFrameLocks noChangeAspect="1"/>
            </p:cNvGraphicFramePr>
            <p:nvPr/>
          </p:nvGraphicFramePr>
          <p:xfrm>
            <a:off x="2578" y="1325"/>
            <a:ext cx="374" cy="252"/>
          </p:xfrm>
          <a:graphic>
            <a:graphicData uri="http://schemas.openxmlformats.org/presentationml/2006/ole">
              <p:oleObj spid="_x0000_s35849" name="Image" r:id="rId7" imgW="2897282" imgH="1143260" progId="">
                <p:embed/>
              </p:oleObj>
            </a:graphicData>
          </a:graphic>
        </p:graphicFrame>
        <p:graphicFrame>
          <p:nvGraphicFramePr>
            <p:cNvPr id="1034" name="Object 20"/>
            <p:cNvGraphicFramePr>
              <a:graphicFrameLocks noChangeAspect="1"/>
            </p:cNvGraphicFramePr>
            <p:nvPr/>
          </p:nvGraphicFramePr>
          <p:xfrm>
            <a:off x="2578" y="1167"/>
            <a:ext cx="374" cy="253"/>
          </p:xfrm>
          <a:graphic>
            <a:graphicData uri="http://schemas.openxmlformats.org/presentationml/2006/ole">
              <p:oleObj spid="_x0000_s35850" name="Image" r:id="rId8" imgW="2897282" imgH="1143260" progId="">
                <p:embed/>
              </p:oleObj>
            </a:graphicData>
          </a:graphic>
        </p:graphicFrame>
        <p:sp>
          <p:nvSpPr>
            <p:cNvPr id="1101" name="Text Box 21"/>
            <p:cNvSpPr txBox="1">
              <a:spLocks noChangeAspect="1" noChangeArrowheads="1"/>
            </p:cNvSpPr>
            <p:nvPr/>
          </p:nvSpPr>
          <p:spPr bwMode="auto">
            <a:xfrm>
              <a:off x="2637" y="1152"/>
              <a:ext cx="245" cy="144"/>
            </a:xfrm>
            <a:prstGeom prst="rect">
              <a:avLst/>
            </a:prstGeom>
            <a:noFill/>
            <a:ln w="9525">
              <a:noFill/>
              <a:miter lim="800000"/>
              <a:headEnd/>
              <a:tailEnd/>
            </a:ln>
          </p:spPr>
          <p:txBody>
            <a:bodyPr wrap="none">
              <a:spAutoFit/>
            </a:bodyPr>
            <a:lstStyle/>
            <a:p>
              <a:pPr eaLnBrk="1" hangingPunct="1"/>
              <a:r>
                <a:rPr lang="en-US" sz="1400" b="1">
                  <a:solidFill>
                    <a:srgbClr val="621C21"/>
                  </a:solidFill>
                  <a:latin typeface="Century" pitchFamily="18" charset="0"/>
                  <a:cs typeface="Arial" pitchFamily="34" charset="0"/>
                </a:rPr>
                <a:t>SLM</a:t>
              </a:r>
            </a:p>
          </p:txBody>
        </p:sp>
      </p:grpSp>
      <p:sp>
        <p:nvSpPr>
          <p:cNvPr id="1048" name="Rectangle 22"/>
          <p:cNvSpPr>
            <a:spLocks noChangeArrowheads="1"/>
          </p:cNvSpPr>
          <p:nvPr/>
        </p:nvSpPr>
        <p:spPr bwMode="auto">
          <a:xfrm>
            <a:off x="6324600" y="1189038"/>
            <a:ext cx="2667000" cy="1752600"/>
          </a:xfrm>
          <a:prstGeom prst="rect">
            <a:avLst/>
          </a:prstGeom>
          <a:noFill/>
          <a:ln w="12700" cap="rnd" algn="ctr">
            <a:solidFill>
              <a:schemeClr val="tx1"/>
            </a:solidFill>
            <a:prstDash val="sysDot"/>
            <a:miter lim="800000"/>
            <a:headEnd/>
            <a:tailEnd/>
          </a:ln>
        </p:spPr>
        <p:txBody>
          <a:bodyPr wrap="none" anchor="ctr"/>
          <a:lstStyle/>
          <a:p>
            <a:endParaRPr lang="en-US">
              <a:cs typeface="Arial" pitchFamily="34" charset="0"/>
            </a:endParaRPr>
          </a:p>
        </p:txBody>
      </p:sp>
      <p:graphicFrame>
        <p:nvGraphicFramePr>
          <p:cNvPr id="1028" name="Object 23"/>
          <p:cNvGraphicFramePr>
            <a:graphicFrameLocks noChangeAspect="1"/>
          </p:cNvGraphicFramePr>
          <p:nvPr/>
        </p:nvGraphicFramePr>
        <p:xfrm>
          <a:off x="6400800" y="2484438"/>
          <a:ext cx="381000" cy="322262"/>
        </p:xfrm>
        <a:graphic>
          <a:graphicData uri="http://schemas.openxmlformats.org/presentationml/2006/ole">
            <p:oleObj spid="_x0000_s35844" name="Clip" r:id="rId9" imgW="1983960" imgH="1922760" progId="">
              <p:embed/>
            </p:oleObj>
          </a:graphicData>
        </a:graphic>
      </p:graphicFrame>
      <p:pic>
        <p:nvPicPr>
          <p:cNvPr id="1049" name="Picture 24"/>
          <p:cNvPicPr>
            <a:picLocks noChangeAspect="1" noChangeArrowheads="1"/>
          </p:cNvPicPr>
          <p:nvPr/>
        </p:nvPicPr>
        <p:blipFill>
          <a:blip r:embed="rId10" cstate="print"/>
          <a:srcRect l="5626" t="2812" r="1640" b="4219"/>
          <a:stretch>
            <a:fillRect/>
          </a:stretch>
        </p:blipFill>
        <p:spPr bwMode="auto">
          <a:xfrm>
            <a:off x="6553200" y="1265238"/>
            <a:ext cx="1219200" cy="811212"/>
          </a:xfrm>
          <a:prstGeom prst="rect">
            <a:avLst/>
          </a:prstGeom>
          <a:noFill/>
          <a:ln w="28575">
            <a:noFill/>
            <a:miter lim="800000"/>
            <a:headEnd/>
            <a:tailEnd/>
          </a:ln>
        </p:spPr>
      </p:pic>
      <p:sp>
        <p:nvSpPr>
          <p:cNvPr id="1050" name="AutoShape 25"/>
          <p:cNvSpPr>
            <a:spLocks noChangeArrowheads="1"/>
          </p:cNvSpPr>
          <p:nvPr/>
        </p:nvSpPr>
        <p:spPr bwMode="auto">
          <a:xfrm>
            <a:off x="8001000" y="1341438"/>
            <a:ext cx="838200" cy="381000"/>
          </a:xfrm>
          <a:prstGeom prst="flowChartAlternateProcess">
            <a:avLst/>
          </a:prstGeom>
          <a:solidFill>
            <a:srgbClr val="800000"/>
          </a:solidFill>
          <a:ln w="9525">
            <a:solidFill>
              <a:schemeClr val="tx1"/>
            </a:solidFill>
            <a:miter lim="800000"/>
            <a:headEnd/>
            <a:tailEnd/>
          </a:ln>
        </p:spPr>
        <p:txBody>
          <a:bodyPr wrap="none" anchor="ctr"/>
          <a:lstStyle/>
          <a:p>
            <a:pPr algn="ctr" eaLnBrk="1" hangingPunct="1"/>
            <a:r>
              <a:rPr lang="en-US" sz="1000" b="1">
                <a:solidFill>
                  <a:schemeClr val="bg1"/>
                </a:solidFill>
                <a:latin typeface="Century" pitchFamily="18" charset="0"/>
                <a:cs typeface="Arial" pitchFamily="34" charset="0"/>
              </a:rPr>
              <a:t>VCOLLAB </a:t>
            </a:r>
          </a:p>
          <a:p>
            <a:pPr algn="ctr" eaLnBrk="1" hangingPunct="1"/>
            <a:r>
              <a:rPr lang="en-US" sz="1000" b="1">
                <a:solidFill>
                  <a:schemeClr val="bg1"/>
                </a:solidFill>
                <a:latin typeface="Century" pitchFamily="18" charset="0"/>
                <a:cs typeface="Arial" pitchFamily="34" charset="0"/>
              </a:rPr>
              <a:t>PRESENTER</a:t>
            </a:r>
          </a:p>
        </p:txBody>
      </p:sp>
      <p:sp>
        <p:nvSpPr>
          <p:cNvPr id="1051" name="Text Box 30"/>
          <p:cNvSpPr txBox="1">
            <a:spLocks noChangeArrowheads="1"/>
          </p:cNvSpPr>
          <p:nvPr/>
        </p:nvSpPr>
        <p:spPr bwMode="auto">
          <a:xfrm>
            <a:off x="6721475" y="2484438"/>
            <a:ext cx="1136650" cy="274637"/>
          </a:xfrm>
          <a:prstGeom prst="rect">
            <a:avLst/>
          </a:prstGeom>
          <a:noFill/>
          <a:ln w="9525">
            <a:noFill/>
            <a:miter lim="800000"/>
            <a:headEnd/>
            <a:tailEnd/>
          </a:ln>
        </p:spPr>
        <p:txBody>
          <a:bodyPr wrap="none">
            <a:spAutoFit/>
          </a:bodyPr>
          <a:lstStyle/>
          <a:p>
            <a:pPr eaLnBrk="1" hangingPunct="1"/>
            <a:r>
              <a:rPr lang="en-US" sz="1200" b="1">
                <a:latin typeface="Century" pitchFamily="18" charset="0"/>
                <a:cs typeface="Arial" pitchFamily="34" charset="0"/>
              </a:rPr>
              <a:t>CAE Engineer</a:t>
            </a:r>
          </a:p>
        </p:txBody>
      </p:sp>
      <p:sp>
        <p:nvSpPr>
          <p:cNvPr id="1052" name="Rectangle 32"/>
          <p:cNvSpPr>
            <a:spLocks noChangeArrowheads="1"/>
          </p:cNvSpPr>
          <p:nvPr/>
        </p:nvSpPr>
        <p:spPr bwMode="auto">
          <a:xfrm>
            <a:off x="6324600" y="3017838"/>
            <a:ext cx="2667000" cy="1752600"/>
          </a:xfrm>
          <a:prstGeom prst="rect">
            <a:avLst/>
          </a:prstGeom>
          <a:noFill/>
          <a:ln w="12700" cap="rnd" algn="ctr">
            <a:solidFill>
              <a:schemeClr val="tx1"/>
            </a:solidFill>
            <a:prstDash val="sysDot"/>
            <a:miter lim="800000"/>
            <a:headEnd/>
            <a:tailEnd/>
          </a:ln>
        </p:spPr>
        <p:txBody>
          <a:bodyPr wrap="none" anchor="ctr"/>
          <a:lstStyle/>
          <a:p>
            <a:endParaRPr lang="en-US">
              <a:cs typeface="Arial" pitchFamily="34" charset="0"/>
            </a:endParaRPr>
          </a:p>
        </p:txBody>
      </p:sp>
      <p:graphicFrame>
        <p:nvGraphicFramePr>
          <p:cNvPr id="1029" name="Object 33"/>
          <p:cNvGraphicFramePr>
            <a:graphicFrameLocks noChangeAspect="1"/>
          </p:cNvGraphicFramePr>
          <p:nvPr/>
        </p:nvGraphicFramePr>
        <p:xfrm>
          <a:off x="6400800" y="4313238"/>
          <a:ext cx="381000" cy="322262"/>
        </p:xfrm>
        <a:graphic>
          <a:graphicData uri="http://schemas.openxmlformats.org/presentationml/2006/ole">
            <p:oleObj spid="_x0000_s35845" name="Clip" r:id="rId11" imgW="1983960" imgH="1922760" progId="">
              <p:embed/>
            </p:oleObj>
          </a:graphicData>
        </a:graphic>
      </p:graphicFrame>
      <p:sp>
        <p:nvSpPr>
          <p:cNvPr id="1053" name="AutoShape 34"/>
          <p:cNvSpPr>
            <a:spLocks noChangeArrowheads="1"/>
          </p:cNvSpPr>
          <p:nvPr/>
        </p:nvSpPr>
        <p:spPr bwMode="auto">
          <a:xfrm>
            <a:off x="8001000" y="3094038"/>
            <a:ext cx="838200" cy="381000"/>
          </a:xfrm>
          <a:prstGeom prst="flowChartAlternateProcess">
            <a:avLst/>
          </a:prstGeom>
          <a:solidFill>
            <a:srgbClr val="800000"/>
          </a:solidFill>
          <a:ln w="9525">
            <a:solidFill>
              <a:schemeClr val="tx1"/>
            </a:solidFill>
            <a:miter lim="800000"/>
            <a:headEnd/>
            <a:tailEnd/>
          </a:ln>
        </p:spPr>
        <p:txBody>
          <a:bodyPr wrap="none" anchor="ctr"/>
          <a:lstStyle/>
          <a:p>
            <a:pPr algn="ctr" eaLnBrk="1" hangingPunct="1"/>
            <a:r>
              <a:rPr lang="en-US" sz="1000" b="1">
                <a:solidFill>
                  <a:schemeClr val="bg1"/>
                </a:solidFill>
                <a:latin typeface="Century" pitchFamily="18" charset="0"/>
                <a:cs typeface="Arial" pitchFamily="34" charset="0"/>
              </a:rPr>
              <a:t>VCOLLAB </a:t>
            </a:r>
          </a:p>
          <a:p>
            <a:pPr algn="ctr" eaLnBrk="1" hangingPunct="1"/>
            <a:r>
              <a:rPr lang="en-US" sz="1000" b="1">
                <a:solidFill>
                  <a:schemeClr val="bg1"/>
                </a:solidFill>
                <a:latin typeface="Century" pitchFamily="18" charset="0"/>
                <a:cs typeface="Arial" pitchFamily="34" charset="0"/>
              </a:rPr>
              <a:t>PRESENTER</a:t>
            </a:r>
          </a:p>
        </p:txBody>
      </p:sp>
      <p:sp>
        <p:nvSpPr>
          <p:cNvPr id="1054" name="Text Box 35"/>
          <p:cNvSpPr txBox="1">
            <a:spLocks noChangeArrowheads="1"/>
          </p:cNvSpPr>
          <p:nvPr/>
        </p:nvSpPr>
        <p:spPr bwMode="auto">
          <a:xfrm>
            <a:off x="6721475" y="4313238"/>
            <a:ext cx="1128713" cy="274637"/>
          </a:xfrm>
          <a:prstGeom prst="rect">
            <a:avLst/>
          </a:prstGeom>
          <a:noFill/>
          <a:ln w="9525">
            <a:noFill/>
            <a:miter lim="800000"/>
            <a:headEnd/>
            <a:tailEnd/>
          </a:ln>
        </p:spPr>
        <p:txBody>
          <a:bodyPr wrap="none">
            <a:spAutoFit/>
          </a:bodyPr>
          <a:lstStyle/>
          <a:p>
            <a:pPr eaLnBrk="1" hangingPunct="1"/>
            <a:r>
              <a:rPr lang="en-US" sz="1200" b="1">
                <a:latin typeface="Century" pitchFamily="18" charset="0"/>
                <a:cs typeface="Arial" pitchFamily="34" charset="0"/>
              </a:rPr>
              <a:t>CFD Engineer</a:t>
            </a:r>
          </a:p>
        </p:txBody>
      </p:sp>
      <p:sp>
        <p:nvSpPr>
          <p:cNvPr id="1055" name="Rectangle 37"/>
          <p:cNvSpPr>
            <a:spLocks noChangeArrowheads="1"/>
          </p:cNvSpPr>
          <p:nvPr/>
        </p:nvSpPr>
        <p:spPr bwMode="auto">
          <a:xfrm>
            <a:off x="6324600" y="4846638"/>
            <a:ext cx="2667000" cy="1828800"/>
          </a:xfrm>
          <a:prstGeom prst="rect">
            <a:avLst/>
          </a:prstGeom>
          <a:noFill/>
          <a:ln w="12700" cap="rnd" algn="ctr">
            <a:solidFill>
              <a:schemeClr val="tx1"/>
            </a:solidFill>
            <a:prstDash val="sysDot"/>
            <a:miter lim="800000"/>
            <a:headEnd/>
            <a:tailEnd/>
          </a:ln>
        </p:spPr>
        <p:txBody>
          <a:bodyPr wrap="none" anchor="ctr"/>
          <a:lstStyle/>
          <a:p>
            <a:endParaRPr lang="en-US">
              <a:cs typeface="Arial" pitchFamily="34" charset="0"/>
            </a:endParaRPr>
          </a:p>
        </p:txBody>
      </p:sp>
      <p:graphicFrame>
        <p:nvGraphicFramePr>
          <p:cNvPr id="1030" name="Object 38"/>
          <p:cNvGraphicFramePr>
            <a:graphicFrameLocks noChangeAspect="1"/>
          </p:cNvGraphicFramePr>
          <p:nvPr/>
        </p:nvGraphicFramePr>
        <p:xfrm>
          <a:off x="6400800" y="6142038"/>
          <a:ext cx="381000" cy="322262"/>
        </p:xfrm>
        <a:graphic>
          <a:graphicData uri="http://schemas.openxmlformats.org/presentationml/2006/ole">
            <p:oleObj spid="_x0000_s35846" name="Clip" r:id="rId12" imgW="1983960" imgH="1922760" progId="">
              <p:embed/>
            </p:oleObj>
          </a:graphicData>
        </a:graphic>
      </p:graphicFrame>
      <p:sp>
        <p:nvSpPr>
          <p:cNvPr id="1056" name="Text Box 39"/>
          <p:cNvSpPr txBox="1">
            <a:spLocks noChangeArrowheads="1"/>
          </p:cNvSpPr>
          <p:nvPr/>
        </p:nvSpPr>
        <p:spPr bwMode="auto">
          <a:xfrm>
            <a:off x="6750050" y="6248400"/>
            <a:ext cx="758825" cy="274638"/>
          </a:xfrm>
          <a:prstGeom prst="rect">
            <a:avLst/>
          </a:prstGeom>
          <a:noFill/>
          <a:ln w="9525">
            <a:noFill/>
            <a:miter lim="800000"/>
            <a:headEnd/>
            <a:tailEnd/>
          </a:ln>
        </p:spPr>
        <p:txBody>
          <a:bodyPr wrap="none">
            <a:spAutoFit/>
          </a:bodyPr>
          <a:lstStyle/>
          <a:p>
            <a:pPr eaLnBrk="1" hangingPunct="1"/>
            <a:r>
              <a:rPr lang="en-US" sz="1200" b="1">
                <a:latin typeface="Century" pitchFamily="18" charset="0"/>
                <a:cs typeface="Arial" pitchFamily="34" charset="0"/>
              </a:rPr>
              <a:t>DRE/DE</a:t>
            </a:r>
          </a:p>
        </p:txBody>
      </p:sp>
      <p:pic>
        <p:nvPicPr>
          <p:cNvPr id="1057" name="Picture 41"/>
          <p:cNvPicPr>
            <a:picLocks noChangeAspect="1" noChangeArrowheads="1"/>
          </p:cNvPicPr>
          <p:nvPr/>
        </p:nvPicPr>
        <p:blipFill>
          <a:blip r:embed="rId13" cstate="print"/>
          <a:srcRect l="5626" t="2812" r="1640" b="4219"/>
          <a:stretch>
            <a:fillRect/>
          </a:stretch>
        </p:blipFill>
        <p:spPr bwMode="auto">
          <a:xfrm>
            <a:off x="6477000" y="3170238"/>
            <a:ext cx="1371600" cy="762000"/>
          </a:xfrm>
          <a:prstGeom prst="rect">
            <a:avLst/>
          </a:prstGeom>
          <a:noFill/>
          <a:ln w="28575">
            <a:noFill/>
            <a:miter lim="800000"/>
            <a:headEnd/>
            <a:tailEnd/>
          </a:ln>
        </p:spPr>
      </p:pic>
      <p:grpSp>
        <p:nvGrpSpPr>
          <p:cNvPr id="3" name="Group 46"/>
          <p:cNvGrpSpPr>
            <a:grpSpLocks/>
          </p:cNvGrpSpPr>
          <p:nvPr/>
        </p:nvGrpSpPr>
        <p:grpSpPr bwMode="auto">
          <a:xfrm>
            <a:off x="5715000" y="1951038"/>
            <a:ext cx="609600" cy="3810000"/>
            <a:chOff x="3408" y="1008"/>
            <a:chExt cx="384" cy="2400"/>
          </a:xfrm>
        </p:grpSpPr>
        <p:sp>
          <p:nvSpPr>
            <p:cNvPr id="1097" name="Line 47"/>
            <p:cNvSpPr>
              <a:spLocks noChangeShapeType="1"/>
            </p:cNvSpPr>
            <p:nvPr/>
          </p:nvSpPr>
          <p:spPr bwMode="auto">
            <a:xfrm>
              <a:off x="3504" y="1008"/>
              <a:ext cx="0" cy="2400"/>
            </a:xfrm>
            <a:prstGeom prst="line">
              <a:avLst/>
            </a:prstGeom>
            <a:noFill/>
            <a:ln w="3175">
              <a:solidFill>
                <a:schemeClr val="hlink"/>
              </a:solidFill>
              <a:round/>
              <a:headEnd/>
              <a:tailEnd/>
            </a:ln>
          </p:spPr>
          <p:txBody>
            <a:bodyPr wrap="none" anchor="ctr"/>
            <a:lstStyle/>
            <a:p>
              <a:endParaRPr lang="en-US"/>
            </a:p>
          </p:txBody>
        </p:sp>
        <p:sp>
          <p:nvSpPr>
            <p:cNvPr id="1098" name="Line 48"/>
            <p:cNvSpPr>
              <a:spLocks noChangeShapeType="1"/>
            </p:cNvSpPr>
            <p:nvPr/>
          </p:nvSpPr>
          <p:spPr bwMode="auto">
            <a:xfrm>
              <a:off x="3504" y="1008"/>
              <a:ext cx="288" cy="0"/>
            </a:xfrm>
            <a:prstGeom prst="line">
              <a:avLst/>
            </a:prstGeom>
            <a:noFill/>
            <a:ln w="3175">
              <a:solidFill>
                <a:schemeClr val="hlink"/>
              </a:solidFill>
              <a:round/>
              <a:headEnd/>
              <a:tailEnd type="triangle" w="med" len="med"/>
            </a:ln>
          </p:spPr>
          <p:txBody>
            <a:bodyPr wrap="none" anchor="ctr"/>
            <a:lstStyle/>
            <a:p>
              <a:endParaRPr lang="en-US"/>
            </a:p>
          </p:txBody>
        </p:sp>
        <p:sp>
          <p:nvSpPr>
            <p:cNvPr id="1099" name="Line 49"/>
            <p:cNvSpPr>
              <a:spLocks noChangeShapeType="1"/>
            </p:cNvSpPr>
            <p:nvPr/>
          </p:nvSpPr>
          <p:spPr bwMode="auto">
            <a:xfrm>
              <a:off x="3408" y="2208"/>
              <a:ext cx="384" cy="0"/>
            </a:xfrm>
            <a:prstGeom prst="line">
              <a:avLst/>
            </a:prstGeom>
            <a:noFill/>
            <a:ln w="3175">
              <a:solidFill>
                <a:schemeClr val="hlink"/>
              </a:solidFill>
              <a:round/>
              <a:headEnd/>
              <a:tailEnd type="triangle" w="med" len="med"/>
            </a:ln>
          </p:spPr>
          <p:txBody>
            <a:bodyPr wrap="none" anchor="ctr"/>
            <a:lstStyle/>
            <a:p>
              <a:endParaRPr lang="en-US"/>
            </a:p>
          </p:txBody>
        </p:sp>
        <p:sp>
          <p:nvSpPr>
            <p:cNvPr id="1100" name="Line 50"/>
            <p:cNvSpPr>
              <a:spLocks noChangeShapeType="1"/>
            </p:cNvSpPr>
            <p:nvPr/>
          </p:nvSpPr>
          <p:spPr bwMode="auto">
            <a:xfrm>
              <a:off x="3504" y="3408"/>
              <a:ext cx="288" cy="0"/>
            </a:xfrm>
            <a:prstGeom prst="line">
              <a:avLst/>
            </a:prstGeom>
            <a:noFill/>
            <a:ln w="3175">
              <a:solidFill>
                <a:schemeClr val="hlink"/>
              </a:solidFill>
              <a:round/>
              <a:headEnd/>
              <a:tailEnd type="triangle" w="med" len="med"/>
            </a:ln>
          </p:spPr>
          <p:txBody>
            <a:bodyPr wrap="none" anchor="ctr"/>
            <a:lstStyle/>
            <a:p>
              <a:endParaRPr lang="en-US"/>
            </a:p>
          </p:txBody>
        </p:sp>
      </p:grpSp>
      <p:pic>
        <p:nvPicPr>
          <p:cNvPr id="1059" name="Picture 51"/>
          <p:cNvPicPr>
            <a:picLocks noChangeAspect="1" noChangeArrowheads="1"/>
          </p:cNvPicPr>
          <p:nvPr/>
        </p:nvPicPr>
        <p:blipFill>
          <a:blip r:embed="rId14" cstate="print"/>
          <a:srcRect l="5626" t="2812" r="1640" b="4219"/>
          <a:stretch>
            <a:fillRect/>
          </a:stretch>
        </p:blipFill>
        <p:spPr bwMode="auto">
          <a:xfrm>
            <a:off x="6553200" y="4922838"/>
            <a:ext cx="1116013" cy="838200"/>
          </a:xfrm>
          <a:prstGeom prst="rect">
            <a:avLst/>
          </a:prstGeom>
          <a:noFill/>
          <a:ln w="28575">
            <a:noFill/>
            <a:miter lim="800000"/>
            <a:headEnd/>
            <a:tailEnd/>
          </a:ln>
        </p:spPr>
      </p:pic>
      <p:pic>
        <p:nvPicPr>
          <p:cNvPr id="1060" name="Picture 52"/>
          <p:cNvPicPr>
            <a:picLocks noChangeAspect="1" noChangeArrowheads="1"/>
          </p:cNvPicPr>
          <p:nvPr/>
        </p:nvPicPr>
        <p:blipFill>
          <a:blip r:embed="rId15" cstate="print"/>
          <a:srcRect/>
          <a:stretch>
            <a:fillRect/>
          </a:stretch>
        </p:blipFill>
        <p:spPr bwMode="auto">
          <a:xfrm>
            <a:off x="7010400" y="5227638"/>
            <a:ext cx="1066800" cy="925512"/>
          </a:xfrm>
          <a:prstGeom prst="rect">
            <a:avLst/>
          </a:prstGeom>
          <a:noFill/>
          <a:ln w="9525" algn="ctr">
            <a:noFill/>
            <a:miter lim="800000"/>
            <a:headEnd/>
            <a:tailEnd/>
          </a:ln>
        </p:spPr>
      </p:pic>
      <p:grpSp>
        <p:nvGrpSpPr>
          <p:cNvPr id="4" name="Group 57"/>
          <p:cNvGrpSpPr>
            <a:grpSpLocks/>
          </p:cNvGrpSpPr>
          <p:nvPr/>
        </p:nvGrpSpPr>
        <p:grpSpPr bwMode="auto">
          <a:xfrm>
            <a:off x="4343400" y="1676400"/>
            <a:ext cx="1143000" cy="762000"/>
            <a:chOff x="3936" y="192"/>
            <a:chExt cx="1776" cy="1721"/>
          </a:xfrm>
        </p:grpSpPr>
        <p:pic>
          <p:nvPicPr>
            <p:cNvPr id="1095" name="Picture 58"/>
            <p:cNvPicPr>
              <a:picLocks noChangeAspect="1" noChangeArrowheads="1"/>
            </p:cNvPicPr>
            <p:nvPr/>
          </p:nvPicPr>
          <p:blipFill>
            <a:blip r:embed="rId16" cstate="print"/>
            <a:srcRect l="5626" t="2812" r="1640" b="4219"/>
            <a:stretch>
              <a:fillRect/>
            </a:stretch>
          </p:blipFill>
          <p:spPr bwMode="auto">
            <a:xfrm>
              <a:off x="3936" y="192"/>
              <a:ext cx="1776" cy="1721"/>
            </a:xfrm>
            <a:prstGeom prst="rect">
              <a:avLst/>
            </a:prstGeom>
            <a:noFill/>
            <a:ln w="28575">
              <a:noFill/>
              <a:miter lim="800000"/>
              <a:headEnd/>
              <a:tailEnd/>
            </a:ln>
          </p:spPr>
        </p:pic>
        <p:pic>
          <p:nvPicPr>
            <p:cNvPr id="1096" name="Picture 59" descr="vmove"/>
            <p:cNvPicPr>
              <a:picLocks noChangeAspect="1" noChangeArrowheads="1"/>
            </p:cNvPicPr>
            <p:nvPr/>
          </p:nvPicPr>
          <p:blipFill>
            <a:blip r:embed="rId17" cstate="print"/>
            <a:srcRect/>
            <a:stretch>
              <a:fillRect/>
            </a:stretch>
          </p:blipFill>
          <p:spPr bwMode="auto">
            <a:xfrm>
              <a:off x="4224" y="576"/>
              <a:ext cx="1440" cy="1248"/>
            </a:xfrm>
            <a:prstGeom prst="rect">
              <a:avLst/>
            </a:prstGeom>
            <a:noFill/>
            <a:ln w="9525">
              <a:noFill/>
              <a:miter lim="800000"/>
              <a:headEnd/>
              <a:tailEnd/>
            </a:ln>
          </p:spPr>
        </p:pic>
      </p:grpSp>
      <p:sp>
        <p:nvSpPr>
          <p:cNvPr id="1062" name="AutoShape 60"/>
          <p:cNvSpPr>
            <a:spLocks noChangeArrowheads="1"/>
          </p:cNvSpPr>
          <p:nvPr/>
        </p:nvSpPr>
        <p:spPr bwMode="auto">
          <a:xfrm>
            <a:off x="4114800" y="2941638"/>
            <a:ext cx="914400" cy="381000"/>
          </a:xfrm>
          <a:prstGeom prst="cloudCallout">
            <a:avLst>
              <a:gd name="adj1" fmla="val 54343"/>
              <a:gd name="adj2" fmla="val -171250"/>
            </a:avLst>
          </a:prstGeom>
          <a:solidFill>
            <a:srgbClr val="800000"/>
          </a:solidFill>
          <a:ln w="9525">
            <a:solidFill>
              <a:srgbClr val="800000"/>
            </a:solidFill>
            <a:round/>
            <a:headEnd/>
            <a:tailEnd/>
          </a:ln>
        </p:spPr>
        <p:txBody>
          <a:bodyPr anchor="ctr"/>
          <a:lstStyle/>
          <a:p>
            <a:pPr algn="ctr" eaLnBrk="1" hangingPunct="1"/>
            <a:r>
              <a:rPr lang="en-US" sz="800" b="1">
                <a:solidFill>
                  <a:schemeClr val="bg1"/>
                </a:solidFill>
                <a:latin typeface="Century" pitchFamily="18" charset="0"/>
                <a:cs typeface="Arial" pitchFamily="34" charset="0"/>
              </a:rPr>
              <a:t>WEB SERVICE</a:t>
            </a:r>
          </a:p>
        </p:txBody>
      </p:sp>
      <p:cxnSp>
        <p:nvCxnSpPr>
          <p:cNvPr id="1063" name="AutoShape 70"/>
          <p:cNvCxnSpPr>
            <a:cxnSpLocks noChangeShapeType="1"/>
            <a:stCxn id="1040" idx="0"/>
            <a:endCxn id="1101" idx="0"/>
          </p:cNvCxnSpPr>
          <p:nvPr/>
        </p:nvCxnSpPr>
        <p:spPr bwMode="auto">
          <a:xfrm rot="-5400000">
            <a:off x="4099719" y="3023394"/>
            <a:ext cx="989012" cy="1282700"/>
          </a:xfrm>
          <a:prstGeom prst="bentConnector3">
            <a:avLst>
              <a:gd name="adj1" fmla="val 123116"/>
            </a:avLst>
          </a:prstGeom>
          <a:noFill/>
          <a:ln w="9525">
            <a:solidFill>
              <a:schemeClr val="accent2"/>
            </a:solidFill>
            <a:miter lim="800000"/>
            <a:headEnd/>
            <a:tailEnd type="triangle" w="med" len="med"/>
          </a:ln>
        </p:spPr>
      </p:cxnSp>
      <p:sp>
        <p:nvSpPr>
          <p:cNvPr id="1064" name="Line 71"/>
          <p:cNvSpPr>
            <a:spLocks noChangeShapeType="1"/>
          </p:cNvSpPr>
          <p:nvPr/>
        </p:nvSpPr>
        <p:spPr bwMode="auto">
          <a:xfrm>
            <a:off x="4106863" y="4873625"/>
            <a:ext cx="0" cy="228600"/>
          </a:xfrm>
          <a:prstGeom prst="line">
            <a:avLst/>
          </a:prstGeom>
          <a:noFill/>
          <a:ln w="9525">
            <a:solidFill>
              <a:schemeClr val="accent2"/>
            </a:solidFill>
            <a:round/>
            <a:headEnd/>
            <a:tailEnd type="triangle" w="med" len="med"/>
          </a:ln>
        </p:spPr>
        <p:txBody>
          <a:bodyPr wrap="none" anchor="ctr"/>
          <a:lstStyle/>
          <a:p>
            <a:endParaRPr lang="en-US"/>
          </a:p>
        </p:txBody>
      </p:sp>
      <p:grpSp>
        <p:nvGrpSpPr>
          <p:cNvPr id="5" name="Group 47"/>
          <p:cNvGrpSpPr>
            <a:grpSpLocks/>
          </p:cNvGrpSpPr>
          <p:nvPr/>
        </p:nvGrpSpPr>
        <p:grpSpPr bwMode="auto">
          <a:xfrm>
            <a:off x="1811338" y="2082800"/>
            <a:ext cx="1981200" cy="1200150"/>
            <a:chOff x="601" y="1433"/>
            <a:chExt cx="1248" cy="756"/>
          </a:xfrm>
        </p:grpSpPr>
        <p:sp>
          <p:nvSpPr>
            <p:cNvPr id="1087" name="Rectangle 62"/>
            <p:cNvSpPr>
              <a:spLocks noChangeArrowheads="1"/>
            </p:cNvSpPr>
            <p:nvPr/>
          </p:nvSpPr>
          <p:spPr bwMode="auto">
            <a:xfrm>
              <a:off x="601" y="1433"/>
              <a:ext cx="1248" cy="739"/>
            </a:xfrm>
            <a:prstGeom prst="rect">
              <a:avLst/>
            </a:prstGeom>
            <a:noFill/>
            <a:ln w="3175">
              <a:solidFill>
                <a:schemeClr val="tx1"/>
              </a:solidFill>
              <a:miter lim="800000"/>
              <a:headEnd/>
              <a:tailEnd/>
            </a:ln>
          </p:spPr>
          <p:txBody>
            <a:bodyPr wrap="none" anchor="ctr"/>
            <a:lstStyle/>
            <a:p>
              <a:pPr algn="ctr" eaLnBrk="1" hangingPunct="1"/>
              <a:endParaRPr lang="en-US" sz="1800">
                <a:cs typeface="Arial" pitchFamily="34" charset="0"/>
              </a:endParaRPr>
            </a:p>
          </p:txBody>
        </p:sp>
        <p:sp>
          <p:nvSpPr>
            <p:cNvPr id="1088" name="Rectangle 63"/>
            <p:cNvSpPr>
              <a:spLocks noChangeArrowheads="1"/>
            </p:cNvSpPr>
            <p:nvPr/>
          </p:nvSpPr>
          <p:spPr bwMode="auto">
            <a:xfrm>
              <a:off x="949" y="1475"/>
              <a:ext cx="816" cy="96"/>
            </a:xfrm>
            <a:prstGeom prst="rect">
              <a:avLst/>
            </a:prstGeom>
            <a:solidFill>
              <a:schemeClr val="hlink"/>
            </a:solidFill>
            <a:ln w="9525">
              <a:miter lim="800000"/>
              <a:headEnd/>
              <a:tailEnd/>
            </a:ln>
            <a:scene3d>
              <a:camera prst="legacyObliqueBottomLeft"/>
              <a:lightRig rig="legacyFlat3" dir="t"/>
            </a:scene3d>
            <a:sp3d extrusionH="430200" prstMaterial="legacyMatte">
              <a:bevelT w="13500" h="13500" prst="angle"/>
              <a:bevelB w="13500" h="13500" prst="angle"/>
              <a:extrusionClr>
                <a:schemeClr val="hlink"/>
              </a:extrusionClr>
            </a:sp3d>
          </p:spPr>
          <p:txBody>
            <a:bodyPr wrap="none" anchor="ctr">
              <a:flatTx/>
            </a:bodyPr>
            <a:lstStyle/>
            <a:p>
              <a:pPr algn="ctr" eaLnBrk="1" hangingPunct="1"/>
              <a:r>
                <a:rPr lang="en-US" sz="1000" b="1">
                  <a:solidFill>
                    <a:srgbClr val="FFFFCC"/>
                  </a:solidFill>
                  <a:latin typeface="Century" pitchFamily="18" charset="0"/>
                  <a:cs typeface="Arial" pitchFamily="34" charset="0"/>
                </a:rPr>
                <a:t>VMOVECAE</a:t>
              </a:r>
            </a:p>
          </p:txBody>
        </p:sp>
        <p:sp>
          <p:nvSpPr>
            <p:cNvPr id="1089" name="Rectangle 64"/>
            <p:cNvSpPr>
              <a:spLocks noChangeArrowheads="1"/>
            </p:cNvSpPr>
            <p:nvPr/>
          </p:nvSpPr>
          <p:spPr bwMode="auto">
            <a:xfrm>
              <a:off x="613" y="1469"/>
              <a:ext cx="192" cy="672"/>
            </a:xfrm>
            <a:prstGeom prst="rect">
              <a:avLst/>
            </a:prstGeom>
            <a:noFill/>
            <a:ln w="3175">
              <a:solidFill>
                <a:schemeClr val="tx1"/>
              </a:solidFill>
              <a:miter lim="800000"/>
              <a:headEnd/>
              <a:tailEnd/>
            </a:ln>
          </p:spPr>
          <p:txBody>
            <a:bodyPr vert="eaVert" wrap="none" anchor="ctr"/>
            <a:lstStyle/>
            <a:p>
              <a:pPr algn="ctr" eaLnBrk="1" hangingPunct="1"/>
              <a:r>
                <a:rPr lang="en-US" sz="800" b="1">
                  <a:latin typeface="Century" pitchFamily="18" charset="0"/>
                  <a:cs typeface="Arial" pitchFamily="34" charset="0"/>
                </a:rPr>
                <a:t>LICENSE SERVER</a:t>
              </a:r>
            </a:p>
          </p:txBody>
        </p:sp>
        <p:sp>
          <p:nvSpPr>
            <p:cNvPr id="1090" name="Rectangle 65"/>
            <p:cNvSpPr>
              <a:spLocks noChangeArrowheads="1"/>
            </p:cNvSpPr>
            <p:nvPr/>
          </p:nvSpPr>
          <p:spPr bwMode="auto">
            <a:xfrm>
              <a:off x="997" y="2045"/>
              <a:ext cx="480" cy="144"/>
            </a:xfrm>
            <a:prstGeom prst="rect">
              <a:avLst/>
            </a:prstGeom>
            <a:noFill/>
            <a:ln w="9525">
              <a:noFill/>
              <a:miter lim="800000"/>
              <a:headEnd/>
              <a:tailEnd/>
            </a:ln>
          </p:spPr>
          <p:txBody>
            <a:bodyPr wrap="none" anchor="ctr"/>
            <a:lstStyle/>
            <a:p>
              <a:pPr algn="ctr" eaLnBrk="1" hangingPunct="1"/>
              <a:r>
                <a:rPr lang="en-US" sz="1000" b="1">
                  <a:latin typeface="Century" pitchFamily="18" charset="0"/>
                  <a:cs typeface="Arial" pitchFamily="34" charset="0"/>
                </a:rPr>
                <a:t>Extract</a:t>
              </a:r>
            </a:p>
          </p:txBody>
        </p:sp>
        <p:sp>
          <p:nvSpPr>
            <p:cNvPr id="1091" name="AutoShape 66"/>
            <p:cNvSpPr>
              <a:spLocks noEditPoints="1" noChangeArrowheads="1"/>
            </p:cNvSpPr>
            <p:nvPr/>
          </p:nvSpPr>
          <p:spPr bwMode="auto">
            <a:xfrm>
              <a:off x="1141" y="1757"/>
              <a:ext cx="192" cy="1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8 w 21600"/>
                <a:gd name="T13" fmla="*/ 3938 h 21600"/>
                <a:gd name="T14" fmla="*/ 17888 w 21600"/>
                <a:gd name="T15" fmla="*/ 1766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round/>
              <a:headEnd/>
              <a:tailEnd/>
            </a:ln>
            <a:scene3d>
              <a:camera prst="legacyPerspectiveFront">
                <a:rot lat="20099983" lon="1500000" rev="0"/>
              </a:camera>
              <a:lightRig rig="legacyFlat4" dir="b"/>
            </a:scene3d>
            <a:sp3d extrusionH="430200" prstMaterial="legacyMatte">
              <a:bevelT w="13500" h="13500" prst="angle"/>
              <a:bevelB w="13500" h="13500" prst="angle"/>
              <a:extrusionClr>
                <a:srgbClr val="C0C0C0"/>
              </a:extrusionClr>
            </a:sp3d>
          </p:spPr>
          <p:txBody>
            <a:bodyPr>
              <a:flatTx/>
            </a:bodyPr>
            <a:lstStyle/>
            <a:p>
              <a:endParaRPr lang="en-US"/>
            </a:p>
          </p:txBody>
        </p:sp>
        <p:sp>
          <p:nvSpPr>
            <p:cNvPr id="1092" name="Rectangle 67"/>
            <p:cNvSpPr>
              <a:spLocks noChangeArrowheads="1"/>
            </p:cNvSpPr>
            <p:nvPr/>
          </p:nvSpPr>
          <p:spPr bwMode="auto">
            <a:xfrm>
              <a:off x="1381" y="2045"/>
              <a:ext cx="432" cy="144"/>
            </a:xfrm>
            <a:prstGeom prst="rect">
              <a:avLst/>
            </a:prstGeom>
            <a:noFill/>
            <a:ln w="9525">
              <a:noFill/>
              <a:miter lim="800000"/>
              <a:headEnd/>
              <a:tailEnd/>
            </a:ln>
          </p:spPr>
          <p:txBody>
            <a:bodyPr wrap="none" anchor="ctr"/>
            <a:lstStyle/>
            <a:p>
              <a:pPr algn="ctr" eaLnBrk="1" hangingPunct="1"/>
              <a:r>
                <a:rPr lang="en-US" sz="1000" b="1">
                  <a:latin typeface="Century" pitchFamily="18" charset="0"/>
                  <a:cs typeface="Arial" pitchFamily="34" charset="0"/>
                </a:rPr>
                <a:t>Compress</a:t>
              </a:r>
            </a:p>
          </p:txBody>
        </p:sp>
        <p:graphicFrame>
          <p:nvGraphicFramePr>
            <p:cNvPr id="1031" name="Object 68"/>
            <p:cNvGraphicFramePr>
              <a:graphicFrameLocks noChangeAspect="1"/>
            </p:cNvGraphicFramePr>
            <p:nvPr/>
          </p:nvGraphicFramePr>
          <p:xfrm>
            <a:off x="1487" y="1723"/>
            <a:ext cx="276" cy="308"/>
          </p:xfrm>
          <a:graphic>
            <a:graphicData uri="http://schemas.openxmlformats.org/presentationml/2006/ole">
              <p:oleObj spid="_x0000_s35847" name="Chart" r:id="rId18" imgW="4791177" imgH="3400291" progId="Excel.Sheet.8">
                <p:embed/>
              </p:oleObj>
            </a:graphicData>
          </a:graphic>
        </p:graphicFrame>
        <p:sp>
          <p:nvSpPr>
            <p:cNvPr id="1093" name="AutoShape 69"/>
            <p:cNvSpPr>
              <a:spLocks noChangeArrowheads="1"/>
            </p:cNvSpPr>
            <p:nvPr/>
          </p:nvSpPr>
          <p:spPr bwMode="auto">
            <a:xfrm>
              <a:off x="853" y="1757"/>
              <a:ext cx="192" cy="192"/>
            </a:xfrm>
            <a:prstGeom prst="can">
              <a:avLst>
                <a:gd name="adj" fmla="val 50000"/>
              </a:avLst>
            </a:prstGeom>
            <a:solidFill>
              <a:srgbClr val="6666FF"/>
            </a:solidFill>
            <a:ln w="9525">
              <a:solidFill>
                <a:schemeClr val="tx1"/>
              </a:solidFill>
              <a:round/>
              <a:headEnd/>
              <a:tailEnd/>
            </a:ln>
          </p:spPr>
          <p:txBody>
            <a:bodyPr wrap="none" anchor="ctr"/>
            <a:lstStyle/>
            <a:p>
              <a:pPr algn="ctr" eaLnBrk="1" hangingPunct="1"/>
              <a:endParaRPr lang="en-US" sz="800" b="1">
                <a:solidFill>
                  <a:schemeClr val="bg1"/>
                </a:solidFill>
                <a:latin typeface="Century" pitchFamily="18" charset="0"/>
                <a:cs typeface="Arial" pitchFamily="34" charset="0"/>
              </a:endParaRPr>
            </a:p>
          </p:txBody>
        </p:sp>
        <p:sp>
          <p:nvSpPr>
            <p:cNvPr id="1094" name="Rectangle 72"/>
            <p:cNvSpPr>
              <a:spLocks noChangeArrowheads="1"/>
            </p:cNvSpPr>
            <p:nvPr/>
          </p:nvSpPr>
          <p:spPr bwMode="auto">
            <a:xfrm>
              <a:off x="709" y="2045"/>
              <a:ext cx="480" cy="144"/>
            </a:xfrm>
            <a:prstGeom prst="rect">
              <a:avLst/>
            </a:prstGeom>
            <a:noFill/>
            <a:ln w="9525">
              <a:noFill/>
              <a:miter lim="800000"/>
              <a:headEnd/>
              <a:tailEnd/>
            </a:ln>
          </p:spPr>
          <p:txBody>
            <a:bodyPr wrap="none" anchor="ctr"/>
            <a:lstStyle/>
            <a:p>
              <a:pPr algn="ctr" eaLnBrk="1" hangingPunct="1"/>
              <a:r>
                <a:rPr lang="en-US" sz="1000" b="1">
                  <a:latin typeface="Century" pitchFamily="18" charset="0"/>
                  <a:cs typeface="Arial" pitchFamily="34" charset="0"/>
                </a:rPr>
                <a:t>Data</a:t>
              </a:r>
            </a:p>
          </p:txBody>
        </p:sp>
      </p:grpSp>
      <p:sp>
        <p:nvSpPr>
          <p:cNvPr id="1066" name="Text Box 73"/>
          <p:cNvSpPr txBox="1">
            <a:spLocks noChangeArrowheads="1"/>
          </p:cNvSpPr>
          <p:nvPr/>
        </p:nvSpPr>
        <p:spPr bwMode="auto">
          <a:xfrm>
            <a:off x="5791200" y="3627438"/>
            <a:ext cx="641350" cy="274637"/>
          </a:xfrm>
          <a:prstGeom prst="rect">
            <a:avLst/>
          </a:prstGeom>
          <a:noFill/>
          <a:ln w="9525">
            <a:noFill/>
            <a:miter lim="800000"/>
            <a:headEnd/>
            <a:tailEnd/>
          </a:ln>
        </p:spPr>
        <p:txBody>
          <a:bodyPr>
            <a:spAutoFit/>
          </a:bodyPr>
          <a:lstStyle/>
          <a:p>
            <a:pPr eaLnBrk="1" hangingPunct="1"/>
            <a:r>
              <a:rPr lang="en-US" sz="1200" b="1">
                <a:solidFill>
                  <a:srgbClr val="800000"/>
                </a:solidFill>
                <a:latin typeface="Century" pitchFamily="18" charset="0"/>
                <a:cs typeface="Arial" pitchFamily="34" charset="0"/>
              </a:rPr>
              <a:t>https</a:t>
            </a:r>
          </a:p>
        </p:txBody>
      </p:sp>
      <p:sp>
        <p:nvSpPr>
          <p:cNvPr id="1067" name="Text Box 74"/>
          <p:cNvSpPr txBox="1">
            <a:spLocks noChangeArrowheads="1"/>
          </p:cNvSpPr>
          <p:nvPr/>
        </p:nvSpPr>
        <p:spPr bwMode="auto">
          <a:xfrm>
            <a:off x="4738688" y="901700"/>
            <a:ext cx="1524000" cy="376238"/>
          </a:xfrm>
          <a:prstGeom prst="rect">
            <a:avLst/>
          </a:prstGeom>
          <a:noFill/>
          <a:ln w="9525" algn="ctr">
            <a:solidFill>
              <a:schemeClr val="tx1"/>
            </a:solidFill>
            <a:miter lim="800000"/>
            <a:headEnd/>
            <a:tailEnd/>
          </a:ln>
        </p:spPr>
        <p:txBody>
          <a:bodyPr>
            <a:spAutoFit/>
          </a:bodyPr>
          <a:lstStyle/>
          <a:p>
            <a:pPr algn="ctr" eaLnBrk="1" hangingPunct="1">
              <a:spcBef>
                <a:spcPct val="50000"/>
              </a:spcBef>
            </a:pPr>
            <a:r>
              <a:rPr lang="en-US" sz="1800" b="1">
                <a:cs typeface="Arial" pitchFamily="34" charset="0"/>
              </a:rPr>
              <a:t>Suppliers</a:t>
            </a:r>
          </a:p>
        </p:txBody>
      </p:sp>
      <p:sp>
        <p:nvSpPr>
          <p:cNvPr id="1068" name="Text Box 75"/>
          <p:cNvSpPr txBox="1">
            <a:spLocks noChangeArrowheads="1"/>
          </p:cNvSpPr>
          <p:nvPr/>
        </p:nvSpPr>
        <p:spPr bwMode="auto">
          <a:xfrm>
            <a:off x="0" y="4421188"/>
            <a:ext cx="762000" cy="366712"/>
          </a:xfrm>
          <a:prstGeom prst="rect">
            <a:avLst/>
          </a:prstGeom>
          <a:noFill/>
          <a:ln w="9525" algn="ctr">
            <a:noFill/>
            <a:miter lim="800000"/>
            <a:headEnd/>
            <a:tailEnd/>
          </a:ln>
        </p:spPr>
        <p:txBody>
          <a:bodyPr>
            <a:spAutoFit/>
          </a:bodyPr>
          <a:lstStyle/>
          <a:p>
            <a:pPr algn="ctr" eaLnBrk="1" hangingPunct="1">
              <a:spcBef>
                <a:spcPct val="50000"/>
              </a:spcBef>
            </a:pPr>
            <a:r>
              <a:rPr lang="en-US" sz="1800" b="1">
                <a:cs typeface="Arial" pitchFamily="34" charset="0"/>
              </a:rPr>
              <a:t>HQ</a:t>
            </a:r>
          </a:p>
        </p:txBody>
      </p:sp>
      <p:sp>
        <p:nvSpPr>
          <p:cNvPr id="1069" name="Rectangle 76"/>
          <p:cNvSpPr>
            <a:spLocks noChangeArrowheads="1"/>
          </p:cNvSpPr>
          <p:nvPr/>
        </p:nvSpPr>
        <p:spPr bwMode="auto">
          <a:xfrm>
            <a:off x="7599363" y="6218238"/>
            <a:ext cx="1260475" cy="304800"/>
          </a:xfrm>
          <a:prstGeom prst="rect">
            <a:avLst/>
          </a:prstGeom>
          <a:solidFill>
            <a:schemeClr val="accent1"/>
          </a:solidFill>
          <a:ln w="9525" algn="ctr">
            <a:solidFill>
              <a:schemeClr val="tx1"/>
            </a:solidFill>
            <a:miter lim="800000"/>
            <a:headEnd/>
            <a:tailEnd/>
          </a:ln>
        </p:spPr>
        <p:txBody>
          <a:bodyPr wrap="none" anchor="ctr"/>
          <a:lstStyle/>
          <a:p>
            <a:pPr algn="ctr" eaLnBrk="1" hangingPunct="1"/>
            <a:r>
              <a:rPr lang="en-US" sz="1800" b="1">
                <a:cs typeface="Arial" pitchFamily="34" charset="0"/>
              </a:rPr>
              <a:t>Location 3</a:t>
            </a:r>
          </a:p>
        </p:txBody>
      </p:sp>
      <p:sp>
        <p:nvSpPr>
          <p:cNvPr id="1070" name="Text Box 77"/>
          <p:cNvSpPr txBox="1">
            <a:spLocks noChangeArrowheads="1"/>
          </p:cNvSpPr>
          <p:nvPr/>
        </p:nvSpPr>
        <p:spPr bwMode="auto">
          <a:xfrm>
            <a:off x="7585075" y="2560638"/>
            <a:ext cx="1558925" cy="366712"/>
          </a:xfrm>
          <a:prstGeom prst="rect">
            <a:avLst/>
          </a:prstGeom>
          <a:noFill/>
          <a:ln w="9525" algn="ctr">
            <a:noFill/>
            <a:miter lim="800000"/>
            <a:headEnd/>
            <a:tailEnd/>
          </a:ln>
        </p:spPr>
        <p:txBody>
          <a:bodyPr>
            <a:spAutoFit/>
          </a:bodyPr>
          <a:lstStyle/>
          <a:p>
            <a:pPr algn="ctr" eaLnBrk="1" hangingPunct="1">
              <a:spcBef>
                <a:spcPct val="50000"/>
              </a:spcBef>
            </a:pPr>
            <a:r>
              <a:rPr lang="en-US" sz="1800" b="1">
                <a:cs typeface="Arial" pitchFamily="34" charset="0"/>
              </a:rPr>
              <a:t>Location 1</a:t>
            </a:r>
          </a:p>
        </p:txBody>
      </p:sp>
      <p:sp>
        <p:nvSpPr>
          <p:cNvPr id="1071" name="Text Box 80"/>
          <p:cNvSpPr txBox="1">
            <a:spLocks noChangeArrowheads="1"/>
          </p:cNvSpPr>
          <p:nvPr/>
        </p:nvSpPr>
        <p:spPr bwMode="auto">
          <a:xfrm>
            <a:off x="6289675" y="2133600"/>
            <a:ext cx="665163" cy="336550"/>
          </a:xfrm>
          <a:prstGeom prst="rect">
            <a:avLst/>
          </a:prstGeom>
          <a:noFill/>
          <a:ln w="12700">
            <a:noFill/>
            <a:miter lim="800000"/>
            <a:headEnd/>
            <a:tailEnd/>
          </a:ln>
        </p:spPr>
        <p:txBody>
          <a:bodyPr>
            <a:spAutoFit/>
          </a:bodyPr>
          <a:lstStyle/>
          <a:p>
            <a:pPr>
              <a:spcBef>
                <a:spcPct val="50000"/>
              </a:spcBef>
            </a:pPr>
            <a:r>
              <a:rPr lang="en-US" b="1">
                <a:solidFill>
                  <a:srgbClr val="621C21"/>
                </a:solidFill>
                <a:cs typeface="Arial" pitchFamily="34" charset="0"/>
              </a:rPr>
              <a:t>SLM</a:t>
            </a:r>
          </a:p>
        </p:txBody>
      </p:sp>
      <p:sp>
        <p:nvSpPr>
          <p:cNvPr id="1072" name="Text Box 81"/>
          <p:cNvSpPr>
            <a:spLocks noGrp="1" noChangeArrowheads="1"/>
          </p:cNvSpPr>
          <p:nvPr>
            <p:ph type="body" idx="4294967295"/>
          </p:nvPr>
        </p:nvSpPr>
        <p:spPr>
          <a:xfrm>
            <a:off x="152400" y="751840"/>
            <a:ext cx="8764588" cy="6106160"/>
          </a:xfrm>
          <a:noFill/>
        </p:spPr>
        <p:txBody>
          <a:bodyPr/>
          <a:lstStyle/>
          <a:p>
            <a:pPr eaLnBrk="1" hangingPunct="1">
              <a:spcBef>
                <a:spcPct val="50000"/>
              </a:spcBef>
              <a:buSzTx/>
              <a:buFont typeface="Wingdings" pitchFamily="2" charset="2"/>
              <a:buNone/>
            </a:pPr>
            <a:r>
              <a:rPr lang="en-US" b="1" dirty="0" smtClean="0"/>
              <a:t> </a:t>
            </a:r>
          </a:p>
        </p:txBody>
      </p:sp>
      <p:sp>
        <p:nvSpPr>
          <p:cNvPr id="1073" name="Text Box 82"/>
          <p:cNvSpPr txBox="1">
            <a:spLocks noChangeArrowheads="1"/>
          </p:cNvSpPr>
          <p:nvPr/>
        </p:nvSpPr>
        <p:spPr bwMode="auto">
          <a:xfrm>
            <a:off x="6386513" y="3976688"/>
            <a:ext cx="665162" cy="336550"/>
          </a:xfrm>
          <a:prstGeom prst="rect">
            <a:avLst/>
          </a:prstGeom>
          <a:noFill/>
          <a:ln w="12700">
            <a:noFill/>
            <a:miter lim="800000"/>
            <a:headEnd/>
            <a:tailEnd/>
          </a:ln>
        </p:spPr>
        <p:txBody>
          <a:bodyPr>
            <a:spAutoFit/>
          </a:bodyPr>
          <a:lstStyle/>
          <a:p>
            <a:pPr>
              <a:spcBef>
                <a:spcPct val="50000"/>
              </a:spcBef>
            </a:pPr>
            <a:r>
              <a:rPr lang="en-US" b="1">
                <a:solidFill>
                  <a:srgbClr val="621C21"/>
                </a:solidFill>
                <a:cs typeface="Arial" pitchFamily="34" charset="0"/>
              </a:rPr>
              <a:t>SLM</a:t>
            </a:r>
          </a:p>
        </p:txBody>
      </p:sp>
      <p:sp>
        <p:nvSpPr>
          <p:cNvPr id="1074" name="Text Box 83"/>
          <p:cNvSpPr txBox="1">
            <a:spLocks noChangeArrowheads="1"/>
          </p:cNvSpPr>
          <p:nvPr/>
        </p:nvSpPr>
        <p:spPr bwMode="auto">
          <a:xfrm>
            <a:off x="6330950" y="5805488"/>
            <a:ext cx="665163" cy="336550"/>
          </a:xfrm>
          <a:prstGeom prst="rect">
            <a:avLst/>
          </a:prstGeom>
          <a:noFill/>
          <a:ln w="12700">
            <a:noFill/>
            <a:miter lim="800000"/>
            <a:headEnd/>
            <a:tailEnd/>
          </a:ln>
        </p:spPr>
        <p:txBody>
          <a:bodyPr>
            <a:spAutoFit/>
          </a:bodyPr>
          <a:lstStyle/>
          <a:p>
            <a:pPr>
              <a:spcBef>
                <a:spcPct val="50000"/>
              </a:spcBef>
            </a:pPr>
            <a:r>
              <a:rPr lang="en-US" b="1">
                <a:solidFill>
                  <a:srgbClr val="621C21"/>
                </a:solidFill>
                <a:cs typeface="Arial" pitchFamily="34" charset="0"/>
              </a:rPr>
              <a:t>SLM</a:t>
            </a:r>
          </a:p>
        </p:txBody>
      </p:sp>
      <p:sp>
        <p:nvSpPr>
          <p:cNvPr id="1075" name="Text Box 88"/>
          <p:cNvSpPr txBox="1">
            <a:spLocks noChangeArrowheads="1"/>
          </p:cNvSpPr>
          <p:nvPr/>
        </p:nvSpPr>
        <p:spPr bwMode="auto">
          <a:xfrm>
            <a:off x="7585075" y="4418013"/>
            <a:ext cx="1558925" cy="366712"/>
          </a:xfrm>
          <a:prstGeom prst="rect">
            <a:avLst/>
          </a:prstGeom>
          <a:noFill/>
          <a:ln w="9525" algn="ctr">
            <a:noFill/>
            <a:miter lim="800000"/>
            <a:headEnd/>
            <a:tailEnd/>
          </a:ln>
        </p:spPr>
        <p:txBody>
          <a:bodyPr>
            <a:spAutoFit/>
          </a:bodyPr>
          <a:lstStyle/>
          <a:p>
            <a:pPr algn="ctr" eaLnBrk="1" hangingPunct="1">
              <a:spcBef>
                <a:spcPct val="50000"/>
              </a:spcBef>
            </a:pPr>
            <a:r>
              <a:rPr lang="en-US" sz="1800" b="1">
                <a:cs typeface="Arial" pitchFamily="34" charset="0"/>
              </a:rPr>
              <a:t>Location 2</a:t>
            </a:r>
          </a:p>
        </p:txBody>
      </p:sp>
      <p:pic>
        <p:nvPicPr>
          <p:cNvPr id="1076" name="Picture 89" descr="untitled"/>
          <p:cNvPicPr>
            <a:picLocks noChangeAspect="1" noChangeArrowheads="1"/>
          </p:cNvPicPr>
          <p:nvPr/>
        </p:nvPicPr>
        <p:blipFill>
          <a:blip r:embed="rId19" cstate="print"/>
          <a:srcRect/>
          <a:stretch>
            <a:fillRect/>
          </a:stretch>
        </p:blipFill>
        <p:spPr bwMode="auto">
          <a:xfrm>
            <a:off x="7781925" y="3562350"/>
            <a:ext cx="1143000" cy="898525"/>
          </a:xfrm>
          <a:prstGeom prst="rect">
            <a:avLst/>
          </a:prstGeom>
          <a:noFill/>
          <a:ln w="9525">
            <a:noFill/>
            <a:miter lim="800000"/>
            <a:headEnd/>
            <a:tailEnd/>
          </a:ln>
        </p:spPr>
      </p:pic>
      <p:pic>
        <p:nvPicPr>
          <p:cNvPr id="1077" name="Picture 90" descr="untitled"/>
          <p:cNvPicPr>
            <a:picLocks noChangeAspect="1" noChangeArrowheads="1"/>
          </p:cNvPicPr>
          <p:nvPr/>
        </p:nvPicPr>
        <p:blipFill>
          <a:blip r:embed="rId19" cstate="print"/>
          <a:srcRect/>
          <a:stretch>
            <a:fillRect/>
          </a:stretch>
        </p:blipFill>
        <p:spPr bwMode="auto">
          <a:xfrm>
            <a:off x="7808913" y="1733550"/>
            <a:ext cx="1143000" cy="898525"/>
          </a:xfrm>
          <a:prstGeom prst="rect">
            <a:avLst/>
          </a:prstGeom>
          <a:noFill/>
          <a:ln w="9525">
            <a:noFill/>
            <a:miter lim="800000"/>
            <a:headEnd/>
            <a:tailEnd/>
          </a:ln>
        </p:spPr>
      </p:pic>
      <p:pic>
        <p:nvPicPr>
          <p:cNvPr id="1078" name="Picture 91" descr="untitled"/>
          <p:cNvPicPr>
            <a:picLocks noChangeAspect="1" noChangeArrowheads="1"/>
          </p:cNvPicPr>
          <p:nvPr/>
        </p:nvPicPr>
        <p:blipFill>
          <a:blip r:embed="rId20" cstate="print"/>
          <a:srcRect/>
          <a:stretch>
            <a:fillRect/>
          </a:stretch>
        </p:blipFill>
        <p:spPr bwMode="auto">
          <a:xfrm>
            <a:off x="8015288" y="5351463"/>
            <a:ext cx="935037" cy="731837"/>
          </a:xfrm>
          <a:prstGeom prst="rect">
            <a:avLst/>
          </a:prstGeom>
          <a:noFill/>
          <a:ln w="9525">
            <a:noFill/>
            <a:miter lim="800000"/>
            <a:headEnd/>
            <a:tailEnd/>
          </a:ln>
        </p:spPr>
      </p:pic>
      <p:sp>
        <p:nvSpPr>
          <p:cNvPr id="1079" name="AutoShape 92"/>
          <p:cNvSpPr>
            <a:spLocks noChangeArrowheads="1"/>
          </p:cNvSpPr>
          <p:nvPr/>
        </p:nvSpPr>
        <p:spPr bwMode="auto">
          <a:xfrm>
            <a:off x="8110538" y="4895850"/>
            <a:ext cx="838200" cy="381000"/>
          </a:xfrm>
          <a:prstGeom prst="flowChartAlternateProcess">
            <a:avLst/>
          </a:prstGeom>
          <a:solidFill>
            <a:srgbClr val="800000"/>
          </a:solidFill>
          <a:ln w="9525">
            <a:solidFill>
              <a:schemeClr val="tx1"/>
            </a:solidFill>
            <a:miter lim="800000"/>
            <a:headEnd/>
            <a:tailEnd/>
          </a:ln>
        </p:spPr>
        <p:txBody>
          <a:bodyPr wrap="none" anchor="ctr"/>
          <a:lstStyle/>
          <a:p>
            <a:pPr algn="ctr" eaLnBrk="1" hangingPunct="1"/>
            <a:r>
              <a:rPr lang="en-US" sz="1000" b="1">
                <a:solidFill>
                  <a:schemeClr val="bg1"/>
                </a:solidFill>
                <a:latin typeface="Century" pitchFamily="18" charset="0"/>
                <a:cs typeface="Arial" pitchFamily="34" charset="0"/>
              </a:rPr>
              <a:t>VCOLLAB </a:t>
            </a:r>
          </a:p>
          <a:p>
            <a:pPr algn="ctr" eaLnBrk="1" hangingPunct="1"/>
            <a:r>
              <a:rPr lang="en-US" sz="1000" b="1">
                <a:solidFill>
                  <a:schemeClr val="bg1"/>
                </a:solidFill>
                <a:latin typeface="Century" pitchFamily="18" charset="0"/>
                <a:cs typeface="Arial" pitchFamily="34" charset="0"/>
              </a:rPr>
              <a:t>PRESENTER</a:t>
            </a:r>
          </a:p>
        </p:txBody>
      </p:sp>
      <p:sp>
        <p:nvSpPr>
          <p:cNvPr id="1080" name="Line 71"/>
          <p:cNvSpPr>
            <a:spLocks noChangeShapeType="1"/>
          </p:cNvSpPr>
          <p:nvPr/>
        </p:nvSpPr>
        <p:spPr bwMode="auto">
          <a:xfrm flipV="1">
            <a:off x="3802063" y="2686050"/>
            <a:ext cx="1539875" cy="19050"/>
          </a:xfrm>
          <a:prstGeom prst="line">
            <a:avLst/>
          </a:prstGeom>
          <a:noFill/>
          <a:ln w="12700">
            <a:solidFill>
              <a:schemeClr val="tx1"/>
            </a:solidFill>
            <a:round/>
            <a:headEnd/>
            <a:tailEnd/>
          </a:ln>
        </p:spPr>
        <p:txBody>
          <a:bodyPr wrap="none" anchor="ctr"/>
          <a:lstStyle/>
          <a:p>
            <a:endParaRPr lang="en-US"/>
          </a:p>
        </p:txBody>
      </p:sp>
      <p:sp>
        <p:nvSpPr>
          <p:cNvPr id="1081" name="Line 72"/>
          <p:cNvSpPr>
            <a:spLocks noChangeShapeType="1"/>
          </p:cNvSpPr>
          <p:nvPr/>
        </p:nvSpPr>
        <p:spPr bwMode="auto">
          <a:xfrm>
            <a:off x="5360988" y="2695575"/>
            <a:ext cx="0" cy="461963"/>
          </a:xfrm>
          <a:prstGeom prst="line">
            <a:avLst/>
          </a:prstGeom>
          <a:noFill/>
          <a:ln w="12700">
            <a:solidFill>
              <a:schemeClr val="tx1"/>
            </a:solidFill>
            <a:round/>
            <a:headEnd/>
            <a:tailEnd type="triangle" w="med" len="med"/>
          </a:ln>
        </p:spPr>
        <p:txBody>
          <a:bodyPr wrap="none" anchor="ctr"/>
          <a:lstStyle/>
          <a:p>
            <a:endParaRPr lang="en-US"/>
          </a:p>
        </p:txBody>
      </p:sp>
      <p:sp>
        <p:nvSpPr>
          <p:cNvPr id="1082" name="Text Box 73"/>
          <p:cNvSpPr txBox="1">
            <a:spLocks noChangeArrowheads="1"/>
          </p:cNvSpPr>
          <p:nvPr/>
        </p:nvSpPr>
        <p:spPr bwMode="auto">
          <a:xfrm>
            <a:off x="3794125" y="2408238"/>
            <a:ext cx="654050" cy="336550"/>
          </a:xfrm>
          <a:prstGeom prst="rect">
            <a:avLst/>
          </a:prstGeom>
          <a:noFill/>
          <a:ln w="12700">
            <a:noFill/>
            <a:miter lim="800000"/>
            <a:headEnd/>
            <a:tailEnd/>
          </a:ln>
        </p:spPr>
        <p:txBody>
          <a:bodyPr>
            <a:spAutoFit/>
          </a:bodyPr>
          <a:lstStyle/>
          <a:p>
            <a:pPr>
              <a:spcBef>
                <a:spcPct val="50000"/>
              </a:spcBef>
            </a:pPr>
            <a:r>
              <a:rPr lang="en-US">
                <a:cs typeface="Arial" pitchFamily="34" charset="0"/>
              </a:rPr>
              <a:t>CAX</a:t>
            </a:r>
          </a:p>
        </p:txBody>
      </p:sp>
      <p:sp>
        <p:nvSpPr>
          <p:cNvPr id="1083" name="Line 74"/>
          <p:cNvSpPr>
            <a:spLocks noChangeShapeType="1"/>
          </p:cNvSpPr>
          <p:nvPr/>
        </p:nvSpPr>
        <p:spPr bwMode="auto">
          <a:xfrm flipH="1" flipV="1">
            <a:off x="3551238" y="3235325"/>
            <a:ext cx="9525" cy="981075"/>
          </a:xfrm>
          <a:prstGeom prst="line">
            <a:avLst/>
          </a:prstGeom>
          <a:noFill/>
          <a:ln w="12700">
            <a:solidFill>
              <a:schemeClr val="tx1"/>
            </a:solidFill>
            <a:round/>
            <a:headEnd/>
            <a:tailEnd type="triangle" w="med" len="med"/>
          </a:ln>
        </p:spPr>
        <p:txBody>
          <a:bodyPr wrap="none" anchor="ctr"/>
          <a:lstStyle/>
          <a:p>
            <a:endParaRPr lang="en-US"/>
          </a:p>
        </p:txBody>
      </p:sp>
      <p:pic>
        <p:nvPicPr>
          <p:cNvPr id="1084" name="Picture 24"/>
          <p:cNvPicPr>
            <a:picLocks noChangeAspect="1" noChangeArrowheads="1"/>
          </p:cNvPicPr>
          <p:nvPr/>
        </p:nvPicPr>
        <p:blipFill>
          <a:blip r:embed="rId10" cstate="print"/>
          <a:srcRect l="5626" t="2812" r="1640" b="4219"/>
          <a:stretch>
            <a:fillRect/>
          </a:stretch>
        </p:blipFill>
        <p:spPr bwMode="auto">
          <a:xfrm>
            <a:off x="6553200" y="1265238"/>
            <a:ext cx="1219200" cy="811212"/>
          </a:xfrm>
          <a:prstGeom prst="rect">
            <a:avLst/>
          </a:prstGeom>
          <a:noFill/>
          <a:ln w="28575">
            <a:noFill/>
            <a:miter lim="800000"/>
            <a:headEnd/>
            <a:tailEnd/>
          </a:ln>
        </p:spPr>
      </p:pic>
      <p:sp>
        <p:nvSpPr>
          <p:cNvPr id="1085" name="Text Box 80"/>
          <p:cNvSpPr txBox="1">
            <a:spLocks noChangeArrowheads="1"/>
          </p:cNvSpPr>
          <p:nvPr/>
        </p:nvSpPr>
        <p:spPr bwMode="auto">
          <a:xfrm>
            <a:off x="6289675" y="2133600"/>
            <a:ext cx="665163" cy="336550"/>
          </a:xfrm>
          <a:prstGeom prst="rect">
            <a:avLst/>
          </a:prstGeom>
          <a:noFill/>
          <a:ln w="12700">
            <a:noFill/>
            <a:miter lim="800000"/>
            <a:headEnd/>
            <a:tailEnd/>
          </a:ln>
        </p:spPr>
        <p:txBody>
          <a:bodyPr>
            <a:spAutoFit/>
          </a:bodyPr>
          <a:lstStyle/>
          <a:p>
            <a:pPr>
              <a:spcBef>
                <a:spcPct val="50000"/>
              </a:spcBef>
            </a:pPr>
            <a:r>
              <a:rPr lang="en-US" b="1">
                <a:solidFill>
                  <a:srgbClr val="621C21"/>
                </a:solidFill>
                <a:cs typeface="Arial" pitchFamily="34" charset="0"/>
              </a:rPr>
              <a:t>SLM</a:t>
            </a:r>
          </a:p>
        </p:txBody>
      </p:sp>
      <p:sp>
        <p:nvSpPr>
          <p:cNvPr id="1086" name="Text Box 77"/>
          <p:cNvSpPr txBox="1">
            <a:spLocks noChangeArrowheads="1"/>
          </p:cNvSpPr>
          <p:nvPr/>
        </p:nvSpPr>
        <p:spPr bwMode="auto">
          <a:xfrm>
            <a:off x="0" y="5103813"/>
            <a:ext cx="3702050" cy="1377950"/>
          </a:xfrm>
          <a:prstGeom prst="rect">
            <a:avLst/>
          </a:prstGeom>
          <a:noFill/>
          <a:ln w="9525" algn="ctr">
            <a:solidFill>
              <a:schemeClr val="tx1"/>
            </a:solidFill>
            <a:miter lim="800000"/>
            <a:headEnd/>
            <a:tailEnd/>
          </a:ln>
        </p:spPr>
        <p:txBody>
          <a:bodyPr>
            <a:spAutoFit/>
          </a:bodyPr>
          <a:lstStyle/>
          <a:p>
            <a:pPr eaLnBrk="1" hangingPunct="1">
              <a:spcBef>
                <a:spcPct val="50000"/>
              </a:spcBef>
            </a:pPr>
            <a:r>
              <a:rPr lang="en-US" sz="1400" b="1" u="sng">
                <a:cs typeface="Arial" pitchFamily="34" charset="0"/>
              </a:rPr>
              <a:t>Benefits</a:t>
            </a:r>
          </a:p>
          <a:p>
            <a:pPr eaLnBrk="1" hangingPunct="1">
              <a:spcBef>
                <a:spcPct val="50000"/>
              </a:spcBef>
              <a:buFontTx/>
              <a:buChar char="•"/>
            </a:pPr>
            <a:r>
              <a:rPr lang="en-US" sz="1400">
                <a:cs typeface="Arial" pitchFamily="34" charset="0"/>
              </a:rPr>
              <a:t>Light weight CAE data sharing strategy with dramatic file size reductions</a:t>
            </a:r>
          </a:p>
          <a:p>
            <a:pPr eaLnBrk="1" hangingPunct="1">
              <a:spcBef>
                <a:spcPct val="50000"/>
              </a:spcBef>
              <a:buFontTx/>
              <a:buChar char="•"/>
            </a:pPr>
            <a:r>
              <a:rPr lang="en-US" sz="1400">
                <a:cs typeface="Arial" pitchFamily="34" charset="0"/>
              </a:rPr>
              <a:t>Improved collaboration  with easy to use CAx viewer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5"/>
          <p:cNvSpPr txBox="1">
            <a:spLocks noChangeArrowheads="1"/>
          </p:cNvSpPr>
          <p:nvPr/>
        </p:nvSpPr>
        <p:spPr bwMode="auto">
          <a:xfrm>
            <a:off x="6273800" y="1604963"/>
            <a:ext cx="1246188" cy="3316287"/>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sp3d>
        </p:spPr>
        <p:txBody>
          <a:bodyPr>
            <a:flatTx/>
          </a:bodyPr>
          <a:lstStyle/>
          <a:p>
            <a:pPr algn="ctr" eaLnBrk="1" hangingPunct="1"/>
            <a:r>
              <a:rPr lang="en-US" sz="1200" b="1" u="sng">
                <a:solidFill>
                  <a:srgbClr val="FFFF00"/>
                </a:solidFill>
                <a:latin typeface="Century Gothic" pitchFamily="34" charset="0"/>
              </a:rPr>
              <a:t>FEA</a:t>
            </a:r>
            <a:endParaRPr lang="en-US" sz="1200" u="sng"/>
          </a:p>
          <a:p>
            <a:pPr eaLnBrk="1" hangingPunct="1">
              <a:buClr>
                <a:srgbClr val="FFFFFF"/>
              </a:buClr>
              <a:buFont typeface="Wingdings" pitchFamily="2" charset="2"/>
              <a:buChar char="ü"/>
            </a:pPr>
            <a:r>
              <a:rPr lang="en-US" sz="1200">
                <a:solidFill>
                  <a:srgbClr val="FFFFFF"/>
                </a:solidFill>
              </a:rPr>
              <a:t>NASTRAN</a:t>
            </a:r>
          </a:p>
          <a:p>
            <a:pPr eaLnBrk="1" hangingPunct="1">
              <a:buClr>
                <a:srgbClr val="FFFFFF"/>
              </a:buClr>
              <a:buFont typeface="Wingdings" pitchFamily="2" charset="2"/>
              <a:buChar char="ü"/>
            </a:pPr>
            <a:r>
              <a:rPr lang="en-US" sz="1200">
                <a:solidFill>
                  <a:srgbClr val="FFFFFF"/>
                </a:solidFill>
              </a:rPr>
              <a:t>ANSYS</a:t>
            </a:r>
          </a:p>
          <a:p>
            <a:pPr eaLnBrk="1" hangingPunct="1">
              <a:buClr>
                <a:srgbClr val="FFFFFF"/>
              </a:buClr>
              <a:buFont typeface="Wingdings" pitchFamily="2" charset="2"/>
              <a:buChar char="ü"/>
            </a:pPr>
            <a:r>
              <a:rPr lang="en-US" sz="1200">
                <a:solidFill>
                  <a:srgbClr val="FFFFFF"/>
                </a:solidFill>
              </a:rPr>
              <a:t>ABAQUS</a:t>
            </a:r>
          </a:p>
          <a:p>
            <a:pPr eaLnBrk="1" hangingPunct="1">
              <a:buClr>
                <a:srgbClr val="FFFFFF"/>
              </a:buClr>
              <a:buFont typeface="Wingdings" pitchFamily="2" charset="2"/>
              <a:buChar char="ü"/>
            </a:pPr>
            <a:r>
              <a:rPr lang="en-US" sz="1200">
                <a:solidFill>
                  <a:srgbClr val="FFFFFF"/>
                </a:solidFill>
              </a:rPr>
              <a:t>LS DYNA</a:t>
            </a:r>
          </a:p>
          <a:p>
            <a:pPr eaLnBrk="1" hangingPunct="1">
              <a:buClr>
                <a:srgbClr val="FFFFFF"/>
              </a:buClr>
              <a:buFont typeface="Wingdings" pitchFamily="2" charset="2"/>
              <a:buChar char="ü"/>
            </a:pPr>
            <a:r>
              <a:rPr lang="en-US" sz="1200">
                <a:solidFill>
                  <a:srgbClr val="FFFFFF"/>
                </a:solidFill>
              </a:rPr>
              <a:t>SDRC</a:t>
            </a:r>
            <a:r>
              <a:rPr lang="en-US" sz="1200" b="1" u="sng">
                <a:solidFill>
                  <a:srgbClr val="FFFFFF"/>
                </a:solidFill>
              </a:rPr>
              <a:t> </a:t>
            </a:r>
          </a:p>
          <a:p>
            <a:pPr eaLnBrk="1" hangingPunct="1">
              <a:buClr>
                <a:srgbClr val="FFFFFF"/>
              </a:buClr>
              <a:buFont typeface="Wingdings" pitchFamily="2" charset="2"/>
              <a:buChar char="ü"/>
            </a:pPr>
            <a:endParaRPr lang="en-US" sz="1200" b="1" u="sng">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 </a:t>
            </a:r>
            <a:endParaRPr lang="en-US" sz="1200">
              <a:solidFill>
                <a:srgbClr val="FFFFFF"/>
              </a:solidFill>
            </a:endParaRPr>
          </a:p>
          <a:p>
            <a:pPr eaLnBrk="1" hangingPunct="1">
              <a:buClr>
                <a:srgbClr val="FFFFFF"/>
              </a:buClr>
              <a:buFont typeface="Wingdings" pitchFamily="2" charset="2"/>
              <a:buNone/>
            </a:pPr>
            <a:r>
              <a:rPr lang="en-US" sz="1200">
                <a:solidFill>
                  <a:srgbClr val="FFFFFF"/>
                </a:solidFill>
              </a:rPr>
              <a:t> </a:t>
            </a:r>
          </a:p>
          <a:p>
            <a:pPr eaLnBrk="1" hangingPunct="1">
              <a:buClr>
                <a:srgbClr val="FFFFFF"/>
              </a:buClr>
              <a:buFont typeface="Wingdings" pitchFamily="2" charset="2"/>
              <a:buNone/>
            </a:pPr>
            <a:endParaRPr lang="en-US" sz="1200">
              <a:solidFill>
                <a:srgbClr val="FFFFFF"/>
              </a:solidFill>
            </a:endParaRPr>
          </a:p>
          <a:p>
            <a:pPr eaLnBrk="1" hangingPunct="1"/>
            <a:endParaRPr lang="en-US" sz="1200"/>
          </a:p>
          <a:p>
            <a:pPr eaLnBrk="1" hangingPunct="1"/>
            <a:endParaRPr lang="en-US" sz="1200"/>
          </a:p>
          <a:p>
            <a:pPr eaLnBrk="1" hangingPunct="1"/>
            <a:endParaRPr lang="en-US" sz="1200"/>
          </a:p>
          <a:p>
            <a:pPr eaLnBrk="1" hangingPunct="1"/>
            <a:endParaRPr lang="en-US" sz="1200"/>
          </a:p>
          <a:p>
            <a:pPr eaLnBrk="1" hangingPunct="1"/>
            <a:endParaRPr lang="en-US" sz="1400" b="1"/>
          </a:p>
        </p:txBody>
      </p:sp>
      <p:sp>
        <p:nvSpPr>
          <p:cNvPr id="20483" name="Text Box 6"/>
          <p:cNvSpPr txBox="1">
            <a:spLocks noChangeArrowheads="1"/>
          </p:cNvSpPr>
          <p:nvPr/>
        </p:nvSpPr>
        <p:spPr bwMode="auto">
          <a:xfrm>
            <a:off x="7753350" y="1558925"/>
            <a:ext cx="1092200" cy="3384550"/>
          </a:xfrm>
          <a:prstGeom prst="rect">
            <a:avLst/>
          </a:prstGeom>
          <a:solidFill>
            <a:srgbClr val="99CC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CC00"/>
            </a:extrusionClr>
          </a:sp3d>
        </p:spPr>
        <p:txBody>
          <a:bodyPr>
            <a:flatTx/>
          </a:bodyPr>
          <a:lstStyle/>
          <a:p>
            <a:pPr algn="ctr" eaLnBrk="1" hangingPunct="1"/>
            <a:r>
              <a:rPr lang="en-US" sz="1200" b="1" u="sng">
                <a:solidFill>
                  <a:srgbClr val="FFFF00"/>
                </a:solidFill>
                <a:latin typeface="Century Gothic" pitchFamily="34" charset="0"/>
              </a:rPr>
              <a:t>CFD</a:t>
            </a:r>
            <a:endParaRPr lang="en-US" sz="1200" u="sng">
              <a:solidFill>
                <a:srgbClr val="FFFF00"/>
              </a:solidFill>
              <a:latin typeface="Century Gothic" pitchFamily="34" charset="0"/>
            </a:endParaRPr>
          </a:p>
          <a:p>
            <a:pPr eaLnBrk="1" hangingPunct="1"/>
            <a:endParaRPr lang="en-US" sz="1200"/>
          </a:p>
          <a:p>
            <a:pPr eaLnBrk="1" hangingPunct="1">
              <a:buClr>
                <a:srgbClr val="FFFFFF"/>
              </a:buClr>
              <a:buFont typeface="Wingdings" pitchFamily="2" charset="2"/>
              <a:buChar char="ü"/>
            </a:pPr>
            <a:r>
              <a:rPr lang="en-US" sz="1200">
                <a:solidFill>
                  <a:srgbClr val="FFFFFF"/>
                </a:solidFill>
              </a:rPr>
              <a:t>FLUENT</a:t>
            </a:r>
          </a:p>
          <a:p>
            <a:pPr eaLnBrk="1" hangingPunct="1">
              <a:buClr>
                <a:srgbClr val="FFFFFF"/>
              </a:buClr>
              <a:buFont typeface="Wingdings" pitchFamily="2" charset="2"/>
              <a:buChar char="ü"/>
            </a:pPr>
            <a:r>
              <a:rPr lang="en-US" sz="1200">
                <a:solidFill>
                  <a:srgbClr val="FFFFFF"/>
                </a:solidFill>
              </a:rPr>
              <a:t>STARCD</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None/>
            </a:pPr>
            <a:endParaRPr lang="en-US" sz="1000" b="1">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PRE/POST </a:t>
            </a:r>
          </a:p>
          <a:p>
            <a:pPr eaLnBrk="1" hangingPunct="1">
              <a:buClr>
                <a:srgbClr val="FFFFFF"/>
              </a:buClr>
              <a:buFont typeface="Wingdings" pitchFamily="2" charset="2"/>
              <a:buChar char="ü"/>
            </a:pPr>
            <a:r>
              <a:rPr lang="en-US" sz="1200">
                <a:solidFill>
                  <a:srgbClr val="FFFFFF"/>
                </a:solidFill>
              </a:rPr>
              <a:t>EnSight</a:t>
            </a:r>
            <a:endParaRPr lang="en-US" sz="1400" b="1"/>
          </a:p>
        </p:txBody>
      </p:sp>
      <p:sp>
        <p:nvSpPr>
          <p:cNvPr id="20484" name="Text Box 9"/>
          <p:cNvSpPr txBox="1">
            <a:spLocks noChangeArrowheads="1"/>
          </p:cNvSpPr>
          <p:nvPr/>
        </p:nvSpPr>
        <p:spPr bwMode="auto">
          <a:xfrm>
            <a:off x="5980113" y="5429250"/>
            <a:ext cx="2868612" cy="376238"/>
          </a:xfrm>
          <a:prstGeom prst="rect">
            <a:avLst/>
          </a:prstGeom>
          <a:solidFill>
            <a:srgbClr val="99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66FF"/>
            </a:extrusionClr>
          </a:sp3d>
        </p:spPr>
        <p:txBody>
          <a:bodyPr>
            <a:spAutoFit/>
            <a:flatTx/>
          </a:bodyPr>
          <a:lstStyle/>
          <a:p>
            <a:pPr>
              <a:spcBef>
                <a:spcPct val="50000"/>
              </a:spcBef>
            </a:pPr>
            <a:r>
              <a:rPr lang="en-US" sz="1800">
                <a:solidFill>
                  <a:srgbClr val="FFFF00"/>
                </a:solidFill>
              </a:rPr>
              <a:t>   Mesh + Transient Data</a:t>
            </a:r>
          </a:p>
        </p:txBody>
      </p:sp>
      <p:sp>
        <p:nvSpPr>
          <p:cNvPr id="20485" name="Text Box 10"/>
          <p:cNvSpPr txBox="1">
            <a:spLocks noChangeArrowheads="1"/>
          </p:cNvSpPr>
          <p:nvPr/>
        </p:nvSpPr>
        <p:spPr bwMode="auto">
          <a:xfrm>
            <a:off x="766763" y="6229350"/>
            <a:ext cx="7134225" cy="376238"/>
          </a:xfrm>
          <a:prstGeom prst="rect">
            <a:avLst/>
          </a:prstGeom>
          <a:solidFill>
            <a:srgbClr val="CC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3300"/>
            </a:extrusionClr>
          </a:sp3d>
        </p:spPr>
        <p:txBody>
          <a:bodyPr>
            <a:spAutoFit/>
            <a:flatTx/>
          </a:bodyPr>
          <a:lstStyle/>
          <a:p>
            <a:pPr>
              <a:spcBef>
                <a:spcPct val="50000"/>
              </a:spcBef>
            </a:pPr>
            <a:r>
              <a:rPr lang="en-US" sz="1800"/>
              <a:t> </a:t>
            </a:r>
            <a:r>
              <a:rPr lang="en-US" sz="1800">
                <a:solidFill>
                  <a:schemeClr val="bg1"/>
                </a:solidFill>
              </a:rPr>
              <a:t>	    </a:t>
            </a:r>
            <a:r>
              <a:rPr lang="en-US" sz="1800" b="1">
                <a:solidFill>
                  <a:schemeClr val="bg1"/>
                </a:solidFill>
              </a:rPr>
              <a:t>CAX</a:t>
            </a:r>
            <a:r>
              <a:rPr lang="en-US" sz="1800">
                <a:solidFill>
                  <a:schemeClr val="bg1"/>
                </a:solidFill>
              </a:rPr>
              <a:t> .. Common Light Weight D</a:t>
            </a:r>
            <a:r>
              <a:rPr lang="en-US" sz="1800" b="1">
                <a:solidFill>
                  <a:schemeClr val="bg1"/>
                </a:solidFill>
              </a:rPr>
              <a:t>ata Model/Format  </a:t>
            </a:r>
            <a:endParaRPr lang="en-US" sz="1800">
              <a:solidFill>
                <a:schemeClr val="bg1"/>
              </a:solidFill>
            </a:endParaRPr>
          </a:p>
        </p:txBody>
      </p:sp>
      <p:sp>
        <p:nvSpPr>
          <p:cNvPr id="20486" name="Line 14"/>
          <p:cNvSpPr>
            <a:spLocks noChangeShapeType="1"/>
          </p:cNvSpPr>
          <p:nvPr/>
        </p:nvSpPr>
        <p:spPr bwMode="auto">
          <a:xfrm>
            <a:off x="6853238" y="4897438"/>
            <a:ext cx="1587" cy="400050"/>
          </a:xfrm>
          <a:prstGeom prst="line">
            <a:avLst/>
          </a:prstGeom>
          <a:noFill/>
          <a:ln w="12700">
            <a:solidFill>
              <a:srgbClr val="9966FF"/>
            </a:solidFill>
            <a:round/>
            <a:headEnd/>
            <a:tailEnd type="triangle" w="med" len="med"/>
          </a:ln>
        </p:spPr>
        <p:txBody>
          <a:bodyPr wrap="none" anchor="ctr"/>
          <a:lstStyle/>
          <a:p>
            <a:endParaRPr lang="en-US"/>
          </a:p>
        </p:txBody>
      </p:sp>
      <p:sp>
        <p:nvSpPr>
          <p:cNvPr id="20487" name="Line 15"/>
          <p:cNvSpPr>
            <a:spLocks noChangeShapeType="1"/>
          </p:cNvSpPr>
          <p:nvPr/>
        </p:nvSpPr>
        <p:spPr bwMode="auto">
          <a:xfrm>
            <a:off x="8296275" y="4924425"/>
            <a:ext cx="0" cy="373063"/>
          </a:xfrm>
          <a:prstGeom prst="line">
            <a:avLst/>
          </a:prstGeom>
          <a:noFill/>
          <a:ln w="12700">
            <a:solidFill>
              <a:srgbClr val="9966FF"/>
            </a:solidFill>
            <a:round/>
            <a:headEnd/>
            <a:tailEnd type="triangle" w="med" len="med"/>
          </a:ln>
        </p:spPr>
        <p:txBody>
          <a:bodyPr wrap="none" anchor="ctr"/>
          <a:lstStyle/>
          <a:p>
            <a:endParaRPr lang="en-US"/>
          </a:p>
        </p:txBody>
      </p:sp>
      <p:sp>
        <p:nvSpPr>
          <p:cNvPr id="20488" name="Line 17"/>
          <p:cNvSpPr>
            <a:spLocks noChangeShapeType="1"/>
          </p:cNvSpPr>
          <p:nvPr/>
        </p:nvSpPr>
        <p:spPr bwMode="auto">
          <a:xfrm>
            <a:off x="7334250" y="5778500"/>
            <a:ext cx="7938" cy="304800"/>
          </a:xfrm>
          <a:prstGeom prst="line">
            <a:avLst/>
          </a:prstGeom>
          <a:noFill/>
          <a:ln w="57150">
            <a:solidFill>
              <a:srgbClr val="9966FF"/>
            </a:solidFill>
            <a:round/>
            <a:headEnd/>
            <a:tailEnd type="triangle" w="med" len="med"/>
          </a:ln>
        </p:spPr>
        <p:txBody>
          <a:bodyPr wrap="none" anchor="ctr"/>
          <a:lstStyle/>
          <a:p>
            <a:endParaRPr lang="en-US"/>
          </a:p>
        </p:txBody>
      </p:sp>
      <p:sp>
        <p:nvSpPr>
          <p:cNvPr id="20489" name="Rectangle 9"/>
          <p:cNvSpPr>
            <a:spLocks noChangeArrowheads="1"/>
          </p:cNvSpPr>
          <p:nvPr/>
        </p:nvSpPr>
        <p:spPr bwMode="auto">
          <a:xfrm>
            <a:off x="233363" y="1490663"/>
            <a:ext cx="5821362" cy="4191000"/>
          </a:xfrm>
          <a:prstGeom prst="rect">
            <a:avLst/>
          </a:prstGeom>
          <a:noFill/>
          <a:ln w="9525">
            <a:noFill/>
            <a:miter lim="800000"/>
            <a:headEnd/>
            <a:tailEnd/>
          </a:ln>
        </p:spPr>
        <p:txBody>
          <a:bodyPr/>
          <a:lstStyle/>
          <a:p>
            <a:pPr marL="342900" indent="-342900">
              <a:spcBef>
                <a:spcPct val="20000"/>
              </a:spcBef>
              <a:buClr>
                <a:srgbClr val="660066"/>
              </a:buClr>
              <a:buSzPct val="75000"/>
              <a:buFont typeface="Wingdings" pitchFamily="2" charset="2"/>
              <a:buChar char="n"/>
            </a:pPr>
            <a:r>
              <a:rPr lang="en-US" sz="2000" b="1"/>
              <a:t>Provide universal compact CAE format (.CAX)</a:t>
            </a:r>
          </a:p>
          <a:p>
            <a:pPr marL="742950" lvl="1" indent="-285750">
              <a:lnSpc>
                <a:spcPct val="80000"/>
              </a:lnSpc>
              <a:spcBef>
                <a:spcPct val="15000"/>
              </a:spcBef>
              <a:spcAft>
                <a:spcPct val="10000"/>
              </a:spcAft>
              <a:buClr>
                <a:schemeClr val="accent2"/>
              </a:buClr>
              <a:buSzPct val="70000"/>
              <a:buFont typeface="Wingdings" pitchFamily="2" charset="2"/>
              <a:buChar char="¨"/>
            </a:pPr>
            <a:r>
              <a:rPr lang="en-US" sz="1400">
                <a:solidFill>
                  <a:srgbClr val="800080"/>
                </a:solidFill>
              </a:rPr>
              <a:t>Proprietary VCollab format </a:t>
            </a:r>
          </a:p>
          <a:p>
            <a:pPr marL="742950" lvl="1" indent="-285750">
              <a:lnSpc>
                <a:spcPct val="80000"/>
              </a:lnSpc>
              <a:spcBef>
                <a:spcPct val="15000"/>
              </a:spcBef>
              <a:spcAft>
                <a:spcPct val="10000"/>
              </a:spcAft>
              <a:buClr>
                <a:schemeClr val="accent2"/>
              </a:buClr>
              <a:buSzPct val="70000"/>
              <a:buFont typeface="Wingdings" pitchFamily="2" charset="2"/>
              <a:buChar char="¨"/>
            </a:pPr>
            <a:r>
              <a:rPr lang="en-US" sz="1400">
                <a:solidFill>
                  <a:srgbClr val="800080"/>
                </a:solidFill>
              </a:rPr>
              <a:t>Typically 95% or greater compressions rates</a:t>
            </a:r>
            <a:r>
              <a:rPr lang="en-US">
                <a:solidFill>
                  <a:srgbClr val="800080"/>
                </a:solidFill>
              </a:rPr>
              <a:t> </a:t>
            </a:r>
          </a:p>
          <a:p>
            <a:pPr marL="342900" indent="-342900">
              <a:lnSpc>
                <a:spcPct val="85000"/>
              </a:lnSpc>
              <a:spcBef>
                <a:spcPct val="20000"/>
              </a:spcBef>
              <a:buClr>
                <a:srgbClr val="660066"/>
              </a:buClr>
              <a:buSzPct val="75000"/>
              <a:buFont typeface="Wingdings" pitchFamily="2" charset="2"/>
              <a:buChar char="n"/>
            </a:pPr>
            <a:r>
              <a:rPr lang="en-US" sz="2000" b="1"/>
              <a:t>Provide automated metadata extraction</a:t>
            </a:r>
          </a:p>
          <a:p>
            <a:pPr marL="342900" indent="-342900">
              <a:spcBef>
                <a:spcPct val="20000"/>
              </a:spcBef>
              <a:buClr>
                <a:srgbClr val="660066"/>
              </a:buClr>
              <a:buSzPct val="75000"/>
              <a:buFont typeface="Wingdings" pitchFamily="2" charset="2"/>
              <a:buChar char="n"/>
            </a:pPr>
            <a:r>
              <a:rPr lang="en-US" sz="2000" b="1"/>
              <a:t>Provide CAE data reduction tools (VMOVE) to create CAX files</a:t>
            </a:r>
            <a:endParaRPr lang="en-US" sz="2000"/>
          </a:p>
          <a:p>
            <a:pPr marL="742950" lvl="1" indent="-285750">
              <a:lnSpc>
                <a:spcPct val="80000"/>
              </a:lnSpc>
              <a:spcBef>
                <a:spcPct val="15000"/>
              </a:spcBef>
              <a:spcAft>
                <a:spcPct val="10000"/>
              </a:spcAft>
              <a:buClr>
                <a:schemeClr val="accent2"/>
              </a:buClr>
              <a:buSzPct val="70000"/>
              <a:buFont typeface="Wingdings" pitchFamily="2" charset="2"/>
              <a:buChar char="¨"/>
            </a:pPr>
            <a:r>
              <a:rPr lang="en-US" sz="1400">
                <a:solidFill>
                  <a:srgbClr val="800080"/>
                </a:solidFill>
              </a:rPr>
              <a:t>VMOVE CAE -  Supports most of the leading  CAE software.</a:t>
            </a:r>
          </a:p>
          <a:p>
            <a:pPr marL="742950" lvl="1" indent="-285750" eaLnBrk="1" hangingPunct="1">
              <a:lnSpc>
                <a:spcPct val="80000"/>
              </a:lnSpc>
              <a:spcBef>
                <a:spcPct val="15000"/>
              </a:spcBef>
              <a:spcAft>
                <a:spcPct val="10000"/>
              </a:spcAft>
              <a:buClr>
                <a:schemeClr val="accent2"/>
              </a:buClr>
              <a:buSzPct val="70000"/>
              <a:buFont typeface="Wingdings" pitchFamily="2" charset="2"/>
              <a:buChar char="¨"/>
            </a:pPr>
            <a:r>
              <a:rPr lang="en-US" sz="1400">
                <a:solidFill>
                  <a:srgbClr val="800080"/>
                </a:solidFill>
              </a:rPr>
              <a:t>VMOVE API – for non-supported and in-house codes</a:t>
            </a:r>
          </a:p>
          <a:p>
            <a:pPr marL="342900" indent="-342900">
              <a:spcBef>
                <a:spcPct val="20000"/>
              </a:spcBef>
              <a:buClr>
                <a:srgbClr val="660066"/>
              </a:buClr>
              <a:buSzPct val="75000"/>
              <a:buFont typeface="Wingdings" pitchFamily="2" charset="2"/>
              <a:buChar char="n"/>
            </a:pPr>
            <a:r>
              <a:rPr lang="en-US" sz="2000" b="1"/>
              <a:t>Provide Easy to use,</a:t>
            </a:r>
            <a:r>
              <a:rPr lang="en-US" sz="2000"/>
              <a:t> </a:t>
            </a:r>
            <a:r>
              <a:rPr lang="en-US" sz="2000" b="1"/>
              <a:t>professional</a:t>
            </a:r>
            <a:r>
              <a:rPr lang="en-US" sz="2000"/>
              <a:t>, </a:t>
            </a:r>
            <a:r>
              <a:rPr lang="en-US" sz="2000" b="1"/>
              <a:t>light weight</a:t>
            </a:r>
            <a:r>
              <a:rPr lang="en-US" sz="2000"/>
              <a:t> </a:t>
            </a:r>
            <a:r>
              <a:rPr lang="en-US" sz="2000" b="1"/>
              <a:t>CAE Viewers (VCollab)</a:t>
            </a:r>
          </a:p>
          <a:p>
            <a:pPr marL="342900" indent="-342900">
              <a:spcBef>
                <a:spcPct val="20000"/>
              </a:spcBef>
              <a:buClr>
                <a:srgbClr val="660066"/>
              </a:buClr>
              <a:buSzPct val="75000"/>
              <a:buFont typeface="Wingdings" pitchFamily="2" charset="2"/>
              <a:buChar char="n"/>
            </a:pPr>
            <a:r>
              <a:rPr lang="en-US" sz="2000" b="1"/>
              <a:t>Provide integration with general tools</a:t>
            </a:r>
          </a:p>
          <a:p>
            <a:pPr marL="342900" indent="-342900">
              <a:lnSpc>
                <a:spcPct val="85000"/>
              </a:lnSpc>
              <a:spcBef>
                <a:spcPct val="20000"/>
              </a:spcBef>
              <a:buClr>
                <a:srgbClr val="660066"/>
              </a:buClr>
              <a:buSzPct val="75000"/>
              <a:buFont typeface="Wingdings" pitchFamily="2" charset="2"/>
              <a:buChar char="n"/>
            </a:pPr>
            <a:r>
              <a:rPr lang="en-US" sz="2000" b="1"/>
              <a:t>Provide automated report generation</a:t>
            </a:r>
            <a:endParaRPr lang="en-US" sz="2400" b="1"/>
          </a:p>
          <a:p>
            <a:pPr marL="342900" indent="-342900">
              <a:spcBef>
                <a:spcPct val="20000"/>
              </a:spcBef>
              <a:buClr>
                <a:srgbClr val="660066"/>
              </a:buClr>
              <a:buSzPct val="75000"/>
              <a:buFont typeface="Wingdings" pitchFamily="2" charset="2"/>
              <a:buChar char="n"/>
            </a:pPr>
            <a:endParaRPr lang="en-US" sz="2000"/>
          </a:p>
        </p:txBody>
      </p:sp>
      <p:sp>
        <p:nvSpPr>
          <p:cNvPr id="20490" name="Rectangle 10"/>
          <p:cNvSpPr>
            <a:spLocks noChangeArrowheads="1"/>
          </p:cNvSpPr>
          <p:nvPr/>
        </p:nvSpPr>
        <p:spPr bwMode="auto">
          <a:xfrm>
            <a:off x="120650" y="390525"/>
            <a:ext cx="5335270" cy="538163"/>
          </a:xfrm>
          <a:prstGeom prst="rect">
            <a:avLst/>
          </a:prstGeom>
          <a:noFill/>
          <a:ln w="9525">
            <a:noFill/>
            <a:miter lim="800000"/>
            <a:headEnd/>
            <a:tailEnd/>
          </a:ln>
        </p:spPr>
        <p:txBody>
          <a:bodyPr anchor="ctr"/>
          <a:lstStyle/>
          <a:p>
            <a:r>
              <a:rPr lang="en-US" sz="3200" b="1" dirty="0" err="1"/>
              <a:t>VCollab</a:t>
            </a:r>
            <a:r>
              <a:rPr lang="en-US" sz="3200" b="1" dirty="0"/>
              <a:t> Approach</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173038" y="377825"/>
            <a:ext cx="6022975" cy="538163"/>
          </a:xfrm>
        </p:spPr>
        <p:txBody>
          <a:bodyPr/>
          <a:lstStyle/>
          <a:p>
            <a:r>
              <a:rPr lang="en-US" sz="3600" dirty="0" smtClean="0"/>
              <a:t> </a:t>
            </a:r>
          </a:p>
        </p:txBody>
      </p:sp>
      <p:sp>
        <p:nvSpPr>
          <p:cNvPr id="21507" name="TextBox 2"/>
          <p:cNvSpPr txBox="1">
            <a:spLocks noChangeArrowheads="1"/>
          </p:cNvSpPr>
          <p:nvPr/>
        </p:nvSpPr>
        <p:spPr bwMode="auto">
          <a:xfrm>
            <a:off x="652429" y="3277445"/>
            <a:ext cx="7480300" cy="3139321"/>
          </a:xfrm>
          <a:prstGeom prst="rect">
            <a:avLst/>
          </a:prstGeom>
          <a:noFill/>
          <a:ln w="9525">
            <a:noFill/>
            <a:miter lim="800000"/>
            <a:headEnd/>
            <a:tailEnd/>
          </a:ln>
        </p:spPr>
        <p:txBody>
          <a:bodyPr>
            <a:spAutoFit/>
          </a:bodyPr>
          <a:lstStyle/>
          <a:p>
            <a:pPr algn="ctr"/>
            <a:r>
              <a:rPr lang="en-US" sz="2000" dirty="0" smtClean="0"/>
              <a:t>THANKS</a:t>
            </a:r>
          </a:p>
          <a:p>
            <a:pPr algn="ctr"/>
            <a:endParaRPr lang="en-US" sz="2000" dirty="0"/>
          </a:p>
          <a:p>
            <a:pPr algn="ctr"/>
            <a:endParaRPr lang="en-US" sz="2000" dirty="0" smtClean="0"/>
          </a:p>
          <a:p>
            <a:pPr algn="ctr"/>
            <a:endParaRPr lang="en-US" sz="2000" dirty="0"/>
          </a:p>
          <a:p>
            <a:pPr algn="ctr"/>
            <a:endParaRPr lang="en-US" sz="2000" dirty="0" smtClean="0"/>
          </a:p>
          <a:p>
            <a:pPr algn="ctr" eaLnBrk="1" hangingPunct="1"/>
            <a:r>
              <a:rPr lang="en-US" sz="2000" b="1" dirty="0" smtClean="0"/>
              <a:t>Prasad </a:t>
            </a:r>
            <a:r>
              <a:rPr lang="en-US" sz="2000" b="1" dirty="0" err="1" smtClean="0"/>
              <a:t>Mandava</a:t>
            </a:r>
            <a:endParaRPr lang="en-US" sz="2000" b="1" dirty="0" smtClean="0"/>
          </a:p>
          <a:p>
            <a:pPr algn="ctr" eaLnBrk="1" hangingPunct="1"/>
            <a:r>
              <a:rPr lang="en-US" sz="2000" b="1" dirty="0" smtClean="0">
                <a:hlinkClick r:id="rId2"/>
              </a:rPr>
              <a:t>prasad@vcollab.com</a:t>
            </a:r>
            <a:endParaRPr lang="en-US" sz="2000" b="1" dirty="0" smtClean="0"/>
          </a:p>
          <a:p>
            <a:pPr algn="ctr" eaLnBrk="1" hangingPunct="1"/>
            <a:r>
              <a:rPr lang="en-US" sz="1800" b="1" dirty="0" smtClean="0"/>
              <a:t>Ph: 248 835 6880</a:t>
            </a:r>
            <a:endParaRPr lang="en-US" sz="2000" dirty="0"/>
          </a:p>
          <a:p>
            <a:pPr>
              <a:buFont typeface="Wingdings" pitchFamily="2" charset="2"/>
              <a:buChar char="Ø"/>
            </a:pPr>
            <a:endParaRPr lang="en-US" sz="2000" dirty="0"/>
          </a:p>
          <a:p>
            <a:pPr>
              <a:buFont typeface="Wingdings" pitchFamily="2" charset="2"/>
              <a:buChar char="Ø"/>
            </a:pP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400050"/>
            <a:ext cx="7081838" cy="538163"/>
          </a:xfrm>
        </p:spPr>
        <p:txBody>
          <a:bodyPr/>
          <a:lstStyle/>
          <a:p>
            <a:pPr eaLnBrk="1" hangingPunct="1"/>
            <a:r>
              <a:rPr lang="en-US" sz="3200" b="1" smtClean="0"/>
              <a:t>CAE Visualization &amp; Collaboration</a:t>
            </a:r>
          </a:p>
        </p:txBody>
      </p:sp>
      <p:sp>
        <p:nvSpPr>
          <p:cNvPr id="12291" name="Rectangle 3"/>
          <p:cNvSpPr>
            <a:spLocks noGrp="1" noChangeArrowheads="1"/>
          </p:cNvSpPr>
          <p:nvPr>
            <p:ph type="body" idx="4294967295"/>
          </p:nvPr>
        </p:nvSpPr>
        <p:spPr>
          <a:xfrm>
            <a:off x="335200" y="1624519"/>
            <a:ext cx="5248478" cy="4240282"/>
          </a:xfrm>
        </p:spPr>
        <p:txBody>
          <a:bodyPr/>
          <a:lstStyle/>
          <a:p>
            <a:pPr eaLnBrk="1" hangingPunct="1"/>
            <a:r>
              <a:rPr lang="en-US" dirty="0" smtClean="0"/>
              <a:t>Data, data, and more data, and then even more data</a:t>
            </a:r>
          </a:p>
          <a:p>
            <a:pPr lvl="1" eaLnBrk="1" hangingPunct="1"/>
            <a:r>
              <a:rPr lang="en-US" sz="1800" dirty="0" smtClean="0"/>
              <a:t>Many CAE applications and many formats</a:t>
            </a:r>
          </a:p>
          <a:p>
            <a:pPr lvl="1" eaLnBrk="1" hangingPunct="1"/>
            <a:r>
              <a:rPr lang="en-US" sz="1800" dirty="0" smtClean="0"/>
              <a:t>CAE results files are very large</a:t>
            </a:r>
          </a:p>
          <a:p>
            <a:pPr lvl="1" eaLnBrk="1" hangingPunct="1"/>
            <a:r>
              <a:rPr lang="en-US" sz="1800" dirty="0" smtClean="0"/>
              <a:t>Increased usage of CAE is dramatically increasing the number of simulations and large result files ( usage of more HPC is resulting in bigger files .. )</a:t>
            </a:r>
          </a:p>
          <a:p>
            <a:pPr lvl="1" eaLnBrk="1" hangingPunct="1"/>
            <a:r>
              <a:rPr lang="en-US" sz="1800" dirty="0" smtClean="0"/>
              <a:t>Higher level tools (DOE, Systems Engineering, Robust Engineering, </a:t>
            </a:r>
            <a:r>
              <a:rPr lang="en-US" sz="1800" dirty="0" err="1" smtClean="0"/>
              <a:t>stochastics</a:t>
            </a:r>
            <a:r>
              <a:rPr lang="en-US" sz="1800" dirty="0" smtClean="0"/>
              <a:t>…) will cause data to explode</a:t>
            </a:r>
          </a:p>
          <a:p>
            <a:pPr lvl="1" eaLnBrk="1" hangingPunct="1"/>
            <a:endParaRPr lang="en-US" sz="1800" dirty="0" smtClean="0"/>
          </a:p>
        </p:txBody>
      </p:sp>
      <p:sp>
        <p:nvSpPr>
          <p:cNvPr id="12292" name="Text Box 5"/>
          <p:cNvSpPr txBox="1">
            <a:spLocks noChangeArrowheads="1"/>
          </p:cNvSpPr>
          <p:nvPr/>
        </p:nvSpPr>
        <p:spPr bwMode="auto">
          <a:xfrm>
            <a:off x="7315200" y="1674813"/>
            <a:ext cx="1066800" cy="2343150"/>
          </a:xfrm>
          <a:prstGeom prst="rect">
            <a:avLst/>
          </a:prstGeom>
          <a:solidFill>
            <a:srgbClr val="99CC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CC00"/>
            </a:extrusionClr>
          </a:sp3d>
        </p:spPr>
        <p:txBody>
          <a:bodyPr>
            <a:flatTx/>
          </a:bodyPr>
          <a:lstStyle/>
          <a:p>
            <a:pPr algn="ctr" eaLnBrk="1" hangingPunct="1"/>
            <a:r>
              <a:rPr lang="en-US" sz="1200" b="1" u="sng">
                <a:solidFill>
                  <a:srgbClr val="FFFF00"/>
                </a:solidFill>
                <a:latin typeface="Century Gothic" pitchFamily="34" charset="0"/>
              </a:rPr>
              <a:t>CFD</a:t>
            </a:r>
            <a:endParaRPr lang="en-US" sz="1200" u="sng">
              <a:solidFill>
                <a:srgbClr val="FFFF00"/>
              </a:solidFill>
              <a:latin typeface="Century Gothic" pitchFamily="34" charset="0"/>
            </a:endParaRPr>
          </a:p>
          <a:p>
            <a:pPr eaLnBrk="1" hangingPunct="1"/>
            <a:endParaRPr lang="en-US" sz="1200"/>
          </a:p>
          <a:p>
            <a:pPr eaLnBrk="1" hangingPunct="1">
              <a:buClr>
                <a:srgbClr val="FFFFFF"/>
              </a:buClr>
              <a:buFont typeface="Wingdings" pitchFamily="2" charset="2"/>
              <a:buChar char="ü"/>
            </a:pPr>
            <a:r>
              <a:rPr lang="en-US" sz="1200">
                <a:solidFill>
                  <a:srgbClr val="FFFFFF"/>
                </a:solidFill>
              </a:rPr>
              <a:t>FLUENT</a:t>
            </a:r>
          </a:p>
          <a:p>
            <a:pPr eaLnBrk="1" hangingPunct="1">
              <a:buClr>
                <a:srgbClr val="FFFFFF"/>
              </a:buClr>
              <a:buFont typeface="Wingdings" pitchFamily="2" charset="2"/>
              <a:buChar char="ü"/>
            </a:pPr>
            <a:r>
              <a:rPr lang="en-US" sz="1200">
                <a:solidFill>
                  <a:srgbClr val="FFFFFF"/>
                </a:solidFill>
              </a:rPr>
              <a:t>STARCD</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None/>
            </a:pPr>
            <a:endParaRPr lang="en-US" sz="1000" b="1">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PRE/POST </a:t>
            </a:r>
          </a:p>
          <a:p>
            <a:pPr eaLnBrk="1" hangingPunct="1">
              <a:buClr>
                <a:srgbClr val="FFFFFF"/>
              </a:buClr>
              <a:buFont typeface="Wingdings" pitchFamily="2" charset="2"/>
              <a:buChar char="ü"/>
            </a:pPr>
            <a:r>
              <a:rPr lang="en-US" sz="1200">
                <a:solidFill>
                  <a:srgbClr val="FFFFFF"/>
                </a:solidFill>
              </a:rPr>
              <a:t>EnSight</a:t>
            </a:r>
          </a:p>
          <a:p>
            <a:pPr eaLnBrk="1" hangingPunct="1">
              <a:buClr>
                <a:srgbClr val="FFFFFF"/>
              </a:buClr>
              <a:buFont typeface="Wingdings" pitchFamily="2" charset="2"/>
              <a:buChar char="ü"/>
            </a:pPr>
            <a:r>
              <a:rPr lang="en-US" sz="1200">
                <a:solidFill>
                  <a:srgbClr val="FFFFFF"/>
                </a:solidFill>
              </a:rPr>
              <a:t>ANSA </a:t>
            </a:r>
          </a:p>
          <a:p>
            <a:pPr eaLnBrk="1" hangingPunct="1">
              <a:buClr>
                <a:srgbClr val="FFFFFF"/>
              </a:buClr>
              <a:buFont typeface="Wingdings" pitchFamily="2" charset="2"/>
              <a:buChar char="ü"/>
            </a:pPr>
            <a:r>
              <a:rPr lang="en-US" sz="1200">
                <a:solidFill>
                  <a:srgbClr val="FFFFFF"/>
                </a:solidFill>
              </a:rPr>
              <a:t>TecPLOT</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Char char="ü"/>
            </a:pPr>
            <a:endParaRPr lang="en-US" sz="1000">
              <a:solidFill>
                <a:srgbClr val="FFFFFF"/>
              </a:solidFill>
            </a:endParaRPr>
          </a:p>
          <a:p>
            <a:pPr eaLnBrk="1" hangingPunct="1">
              <a:buClr>
                <a:srgbClr val="FFFFFF"/>
              </a:buClr>
              <a:buFont typeface="Wingdings" pitchFamily="2" charset="2"/>
              <a:buChar char="ü"/>
            </a:pPr>
            <a:endParaRPr lang="en-US" sz="1400" b="1"/>
          </a:p>
        </p:txBody>
      </p:sp>
      <p:sp>
        <p:nvSpPr>
          <p:cNvPr id="12293" name="Text Box 8"/>
          <p:cNvSpPr txBox="1">
            <a:spLocks noChangeArrowheads="1"/>
          </p:cNvSpPr>
          <p:nvPr/>
        </p:nvSpPr>
        <p:spPr bwMode="auto">
          <a:xfrm>
            <a:off x="5942013" y="1685925"/>
            <a:ext cx="1181100" cy="3825875"/>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sp3d>
        </p:spPr>
        <p:txBody>
          <a:bodyPr>
            <a:flatTx/>
          </a:bodyPr>
          <a:lstStyle/>
          <a:p>
            <a:pPr algn="ctr" eaLnBrk="1" hangingPunct="1"/>
            <a:r>
              <a:rPr lang="en-US" sz="1200" b="1" u="sng">
                <a:solidFill>
                  <a:srgbClr val="FFFF00"/>
                </a:solidFill>
                <a:latin typeface="Century Gothic" pitchFamily="34" charset="0"/>
              </a:rPr>
              <a:t>FEA</a:t>
            </a:r>
            <a:endParaRPr lang="en-US" sz="1200" u="sng"/>
          </a:p>
          <a:p>
            <a:pPr eaLnBrk="1" hangingPunct="1">
              <a:buClr>
                <a:srgbClr val="FFFFFF"/>
              </a:buClr>
              <a:buFont typeface="Wingdings" pitchFamily="2" charset="2"/>
              <a:buChar char="ü"/>
            </a:pPr>
            <a:r>
              <a:rPr lang="en-US" sz="1200">
                <a:solidFill>
                  <a:srgbClr val="FFFFFF"/>
                </a:solidFill>
              </a:rPr>
              <a:t>NASTRAN</a:t>
            </a:r>
          </a:p>
          <a:p>
            <a:pPr eaLnBrk="1" hangingPunct="1">
              <a:buClr>
                <a:srgbClr val="FFFFFF"/>
              </a:buClr>
              <a:buFont typeface="Wingdings" pitchFamily="2" charset="2"/>
              <a:buChar char="ü"/>
            </a:pPr>
            <a:r>
              <a:rPr lang="en-US" sz="1200">
                <a:solidFill>
                  <a:srgbClr val="FFFFFF"/>
                </a:solidFill>
              </a:rPr>
              <a:t>ANSYS</a:t>
            </a:r>
          </a:p>
          <a:p>
            <a:pPr eaLnBrk="1" hangingPunct="1">
              <a:buClr>
                <a:srgbClr val="FFFFFF"/>
              </a:buClr>
              <a:buFont typeface="Wingdings" pitchFamily="2" charset="2"/>
              <a:buChar char="ü"/>
            </a:pPr>
            <a:r>
              <a:rPr lang="en-US" sz="1200">
                <a:solidFill>
                  <a:srgbClr val="FFFFFF"/>
                </a:solidFill>
              </a:rPr>
              <a:t>MARC</a:t>
            </a:r>
          </a:p>
          <a:p>
            <a:pPr eaLnBrk="1" hangingPunct="1">
              <a:buClr>
                <a:srgbClr val="FFFFFF"/>
              </a:buClr>
              <a:buFont typeface="Wingdings" pitchFamily="2" charset="2"/>
              <a:buChar char="ü"/>
            </a:pPr>
            <a:r>
              <a:rPr lang="en-US" sz="1200">
                <a:solidFill>
                  <a:srgbClr val="FFFFFF"/>
                </a:solidFill>
              </a:rPr>
              <a:t>ABAQUS</a:t>
            </a:r>
          </a:p>
          <a:p>
            <a:pPr eaLnBrk="1" hangingPunct="1">
              <a:buClr>
                <a:srgbClr val="FFFFFF"/>
              </a:buClr>
              <a:buFont typeface="Wingdings" pitchFamily="2" charset="2"/>
              <a:buChar char="ü"/>
            </a:pPr>
            <a:r>
              <a:rPr lang="en-US" sz="1200">
                <a:solidFill>
                  <a:srgbClr val="FFFFFF"/>
                </a:solidFill>
              </a:rPr>
              <a:t>LS DYNA</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PRE/POST</a:t>
            </a:r>
          </a:p>
          <a:p>
            <a:pPr eaLnBrk="1" hangingPunct="1">
              <a:buClr>
                <a:srgbClr val="FFFFFF"/>
              </a:buClr>
              <a:buFont typeface="Wingdings" pitchFamily="2" charset="2"/>
              <a:buNone/>
            </a:pPr>
            <a:r>
              <a:rPr lang="en-US" sz="1200">
                <a:solidFill>
                  <a:srgbClr val="FFFFFF"/>
                </a:solidFill>
              </a:rPr>
              <a:t>HM</a:t>
            </a:r>
          </a:p>
          <a:p>
            <a:pPr eaLnBrk="1" hangingPunct="1">
              <a:buClr>
                <a:srgbClr val="FFFFFF"/>
              </a:buClr>
              <a:buFont typeface="Wingdings" pitchFamily="2" charset="2"/>
              <a:buNone/>
            </a:pPr>
            <a:r>
              <a:rPr lang="en-US" sz="1200">
                <a:solidFill>
                  <a:srgbClr val="FFFFFF"/>
                </a:solidFill>
              </a:rPr>
              <a:t>SOFY</a:t>
            </a:r>
          </a:p>
          <a:p>
            <a:pPr eaLnBrk="1" hangingPunct="1">
              <a:buClr>
                <a:srgbClr val="FFFFFF"/>
              </a:buClr>
              <a:buFont typeface="Wingdings" pitchFamily="2" charset="2"/>
              <a:buNone/>
            </a:pPr>
            <a:r>
              <a:rPr lang="en-US" sz="1200">
                <a:solidFill>
                  <a:srgbClr val="FFFFFF"/>
                </a:solidFill>
              </a:rPr>
              <a:t>Animator</a:t>
            </a:r>
          </a:p>
          <a:p>
            <a:pPr eaLnBrk="1" hangingPunct="1">
              <a:buClr>
                <a:srgbClr val="FFFFFF"/>
              </a:buClr>
              <a:buFont typeface="Wingdings" pitchFamily="2" charset="2"/>
              <a:buNone/>
            </a:pPr>
            <a:r>
              <a:rPr lang="en-US" sz="1200">
                <a:solidFill>
                  <a:srgbClr val="FFFFFF"/>
                </a:solidFill>
              </a:rPr>
              <a:t>ANSA</a:t>
            </a:r>
          </a:p>
          <a:p>
            <a:pPr eaLnBrk="1" hangingPunct="1">
              <a:buClr>
                <a:srgbClr val="FFFFFF"/>
              </a:buClr>
              <a:buFont typeface="Wingdings" pitchFamily="2" charset="2"/>
              <a:buNone/>
            </a:pPr>
            <a:r>
              <a:rPr lang="en-US" sz="1200">
                <a:solidFill>
                  <a:srgbClr val="FFFFFF"/>
                </a:solidFill>
              </a:rPr>
              <a:t>Patran</a:t>
            </a:r>
          </a:p>
          <a:p>
            <a:pPr eaLnBrk="1" hangingPunct="1">
              <a:buClr>
                <a:srgbClr val="FFFFFF"/>
              </a:buClr>
              <a:buFont typeface="Wingdings" pitchFamily="2" charset="2"/>
              <a:buNone/>
            </a:pPr>
            <a:r>
              <a:rPr lang="en-US" sz="1200">
                <a:solidFill>
                  <a:srgbClr val="FFFFFF"/>
                </a:solidFill>
              </a:rPr>
              <a:t> …</a:t>
            </a:r>
          </a:p>
          <a:p>
            <a:pPr eaLnBrk="1" hangingPunct="1">
              <a:buClr>
                <a:srgbClr val="FFFFFF"/>
              </a:buClr>
              <a:buFont typeface="Wingdings" pitchFamily="2" charset="2"/>
              <a:buNone/>
            </a:pPr>
            <a:endParaRPr lang="en-US" sz="1200">
              <a:solidFill>
                <a:srgbClr val="FFFFFF"/>
              </a:solidFill>
            </a:endParaRPr>
          </a:p>
          <a:p>
            <a:pPr eaLnBrk="1" hangingPunct="1"/>
            <a:endParaRPr lang="en-US" sz="1200"/>
          </a:p>
          <a:p>
            <a:pPr eaLnBrk="1" hangingPunct="1"/>
            <a:endParaRPr lang="en-US" sz="1200"/>
          </a:p>
          <a:p>
            <a:pPr eaLnBrk="1" hangingPunct="1"/>
            <a:endParaRPr lang="en-US" sz="1200"/>
          </a:p>
          <a:p>
            <a:pPr eaLnBrk="1" hangingPunct="1"/>
            <a:endParaRPr lang="en-US" sz="1200"/>
          </a:p>
          <a:p>
            <a:pPr eaLnBrk="1" hangingPunct="1"/>
            <a:endParaRPr lang="en-US" sz="1400" b="1"/>
          </a:p>
        </p:txBody>
      </p:sp>
      <p:grpSp>
        <p:nvGrpSpPr>
          <p:cNvPr id="12294" name="Group 12"/>
          <p:cNvGrpSpPr>
            <a:grpSpLocks/>
          </p:cNvGrpSpPr>
          <p:nvPr/>
        </p:nvGrpSpPr>
        <p:grpSpPr bwMode="auto">
          <a:xfrm>
            <a:off x="5803900" y="4589463"/>
            <a:ext cx="2955925" cy="550862"/>
            <a:chOff x="3093" y="2492"/>
            <a:chExt cx="1824" cy="308"/>
          </a:xfrm>
        </p:grpSpPr>
        <p:sp>
          <p:nvSpPr>
            <p:cNvPr id="12295" name="Oval 13"/>
            <p:cNvSpPr>
              <a:spLocks noChangeArrowheads="1"/>
            </p:cNvSpPr>
            <p:nvPr/>
          </p:nvSpPr>
          <p:spPr bwMode="auto">
            <a:xfrm>
              <a:off x="3093" y="2492"/>
              <a:ext cx="1824" cy="308"/>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12296" name="Text Box 14"/>
            <p:cNvSpPr txBox="1">
              <a:spLocks noChangeArrowheads="1"/>
            </p:cNvSpPr>
            <p:nvPr/>
          </p:nvSpPr>
          <p:spPr bwMode="auto">
            <a:xfrm>
              <a:off x="3343" y="2531"/>
              <a:ext cx="1501" cy="205"/>
            </a:xfrm>
            <a:prstGeom prst="rect">
              <a:avLst/>
            </a:prstGeom>
            <a:noFill/>
            <a:ln w="12700">
              <a:noFill/>
              <a:miter lim="800000"/>
              <a:headEnd/>
              <a:tailEnd/>
            </a:ln>
          </p:spPr>
          <p:txBody>
            <a:bodyPr>
              <a:spAutoFit/>
            </a:bodyPr>
            <a:lstStyle/>
            <a:p>
              <a:pPr>
                <a:spcBef>
                  <a:spcPct val="50000"/>
                </a:spcBef>
              </a:pPr>
              <a:r>
                <a:rPr lang="en-US" sz="1800">
                  <a:solidFill>
                    <a:schemeClr val="bg1"/>
                  </a:solidFill>
                </a:rPr>
                <a:t>Analysis / Simulations</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nvPr>
        </p:nvSpPr>
        <p:spPr>
          <a:xfrm>
            <a:off x="146050" y="400050"/>
            <a:ext cx="6935788" cy="538163"/>
          </a:xfrm>
        </p:spPr>
        <p:txBody>
          <a:bodyPr/>
          <a:lstStyle/>
          <a:p>
            <a:pPr eaLnBrk="1" hangingPunct="1"/>
            <a:r>
              <a:rPr lang="en-US" sz="3200" b="1" smtClean="0"/>
              <a:t>CAE Visualization &amp; Collaboration</a:t>
            </a:r>
          </a:p>
        </p:txBody>
      </p:sp>
      <p:sp>
        <p:nvSpPr>
          <p:cNvPr id="1028" name="Rectangle 3"/>
          <p:cNvSpPr>
            <a:spLocks noGrp="1" noChangeArrowheads="1"/>
          </p:cNvSpPr>
          <p:nvPr>
            <p:ph type="body" idx="4294967295"/>
          </p:nvPr>
        </p:nvSpPr>
        <p:spPr>
          <a:xfrm>
            <a:off x="320675" y="1730375"/>
            <a:ext cx="4329113" cy="4556125"/>
          </a:xfrm>
        </p:spPr>
        <p:txBody>
          <a:bodyPr/>
          <a:lstStyle/>
          <a:p>
            <a:pPr eaLnBrk="1" hangingPunct="1">
              <a:lnSpc>
                <a:spcPct val="100000"/>
              </a:lnSpc>
            </a:pPr>
            <a:r>
              <a:rPr lang="en-US" dirty="0" smtClean="0"/>
              <a:t>CAE data is complex and varied  </a:t>
            </a:r>
          </a:p>
          <a:p>
            <a:pPr lvl="1" eaLnBrk="1" hangingPunct="1">
              <a:lnSpc>
                <a:spcPct val="85000"/>
              </a:lnSpc>
            </a:pPr>
            <a:r>
              <a:rPr lang="en-US" sz="1800" dirty="0" smtClean="0"/>
              <a:t>Many CAE applications and many formats – no standard</a:t>
            </a:r>
          </a:p>
          <a:p>
            <a:pPr lvl="1" eaLnBrk="1" hangingPunct="1">
              <a:lnSpc>
                <a:spcPct val="85000"/>
              </a:lnSpc>
            </a:pPr>
            <a:r>
              <a:rPr lang="en-US" sz="1800" dirty="0" smtClean="0"/>
              <a:t>Complex field results for different physics</a:t>
            </a:r>
          </a:p>
          <a:p>
            <a:pPr lvl="2" eaLnBrk="1" hangingPunct="1">
              <a:lnSpc>
                <a:spcPct val="80000"/>
              </a:lnSpc>
            </a:pPr>
            <a:r>
              <a:rPr lang="en-US" sz="1800" dirty="0" smtClean="0">
                <a:solidFill>
                  <a:srgbClr val="800080"/>
                </a:solidFill>
              </a:rPr>
              <a:t>Solid Mechanics</a:t>
            </a:r>
          </a:p>
          <a:p>
            <a:pPr lvl="2" eaLnBrk="1" hangingPunct="1">
              <a:lnSpc>
                <a:spcPct val="80000"/>
              </a:lnSpc>
            </a:pPr>
            <a:r>
              <a:rPr lang="en-US" sz="1800" dirty="0" smtClean="0">
                <a:solidFill>
                  <a:srgbClr val="800080"/>
                </a:solidFill>
              </a:rPr>
              <a:t>Fluid Mechanics</a:t>
            </a:r>
          </a:p>
          <a:p>
            <a:pPr lvl="2" eaLnBrk="1" hangingPunct="1">
              <a:lnSpc>
                <a:spcPct val="80000"/>
              </a:lnSpc>
            </a:pPr>
            <a:r>
              <a:rPr lang="en-US" sz="1800" dirty="0" smtClean="0">
                <a:solidFill>
                  <a:srgbClr val="800080"/>
                </a:solidFill>
              </a:rPr>
              <a:t>Electro Magnetics</a:t>
            </a:r>
          </a:p>
          <a:p>
            <a:pPr lvl="2" eaLnBrk="1" hangingPunct="1">
              <a:lnSpc>
                <a:spcPct val="80000"/>
              </a:lnSpc>
            </a:pPr>
            <a:r>
              <a:rPr lang="en-US" sz="1800" dirty="0" smtClean="0">
                <a:solidFill>
                  <a:srgbClr val="800080"/>
                </a:solidFill>
              </a:rPr>
              <a:t>Acoustics</a:t>
            </a:r>
          </a:p>
          <a:p>
            <a:pPr lvl="2" eaLnBrk="1" hangingPunct="1">
              <a:lnSpc>
                <a:spcPct val="80000"/>
              </a:lnSpc>
            </a:pPr>
            <a:r>
              <a:rPr lang="en-US" sz="1800" dirty="0" smtClean="0">
                <a:solidFill>
                  <a:srgbClr val="800080"/>
                </a:solidFill>
              </a:rPr>
              <a:t>Others …</a:t>
            </a:r>
          </a:p>
          <a:p>
            <a:pPr lvl="1" eaLnBrk="1" hangingPunct="1">
              <a:lnSpc>
                <a:spcPct val="85000"/>
              </a:lnSpc>
            </a:pPr>
            <a:r>
              <a:rPr lang="en-US" sz="1800" dirty="0" smtClean="0"/>
              <a:t>Transient results</a:t>
            </a:r>
          </a:p>
          <a:p>
            <a:pPr lvl="1" eaLnBrk="1" hangingPunct="1">
              <a:lnSpc>
                <a:spcPct val="85000"/>
              </a:lnSpc>
            </a:pPr>
            <a:r>
              <a:rPr lang="en-US" sz="1800" dirty="0" smtClean="0"/>
              <a:t>2D images are not enough</a:t>
            </a:r>
          </a:p>
          <a:p>
            <a:pPr lvl="1" eaLnBrk="1" hangingPunct="1">
              <a:lnSpc>
                <a:spcPct val="85000"/>
              </a:lnSpc>
            </a:pPr>
            <a:r>
              <a:rPr lang="en-US" sz="1800" dirty="0" smtClean="0"/>
              <a:t>2D movies are not enough</a:t>
            </a:r>
          </a:p>
          <a:p>
            <a:pPr lvl="1" eaLnBrk="1" hangingPunct="1">
              <a:lnSpc>
                <a:spcPct val="85000"/>
              </a:lnSpc>
            </a:pPr>
            <a:r>
              <a:rPr lang="en-US" sz="1800" dirty="0" smtClean="0"/>
              <a:t>Data files are HUGE !!!</a:t>
            </a:r>
          </a:p>
          <a:p>
            <a:pPr lvl="1" eaLnBrk="1" hangingPunct="1">
              <a:lnSpc>
                <a:spcPct val="85000"/>
              </a:lnSpc>
            </a:pPr>
            <a:endParaRPr lang="en-US" sz="1800" dirty="0" smtClean="0"/>
          </a:p>
        </p:txBody>
      </p:sp>
      <p:pic>
        <p:nvPicPr>
          <p:cNvPr id="4" name="그림 18" descr="explode_biw.jpg"/>
          <p:cNvPicPr>
            <a:picLocks noChangeAspect="1"/>
          </p:cNvPicPr>
          <p:nvPr/>
        </p:nvPicPr>
        <p:blipFill>
          <a:blip r:embed="rId3" cstate="print"/>
          <a:stretch>
            <a:fillRect/>
          </a:stretch>
        </p:blipFill>
        <p:spPr>
          <a:xfrm>
            <a:off x="4688732" y="1974716"/>
            <a:ext cx="4280170" cy="310312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136525" y="400050"/>
            <a:ext cx="6983413" cy="538163"/>
          </a:xfrm>
        </p:spPr>
        <p:txBody>
          <a:bodyPr/>
          <a:lstStyle/>
          <a:p>
            <a:pPr eaLnBrk="1" hangingPunct="1"/>
            <a:r>
              <a:rPr lang="en-US" sz="3200" b="1" smtClean="0"/>
              <a:t>CAE Visualization &amp; Collaboration</a:t>
            </a:r>
          </a:p>
        </p:txBody>
      </p:sp>
      <p:sp>
        <p:nvSpPr>
          <p:cNvPr id="13315" name="Rectangle 3"/>
          <p:cNvSpPr>
            <a:spLocks noGrp="1" noChangeArrowheads="1"/>
          </p:cNvSpPr>
          <p:nvPr>
            <p:ph type="body" idx="4294967295"/>
          </p:nvPr>
        </p:nvSpPr>
        <p:spPr>
          <a:xfrm>
            <a:off x="238125" y="1501775"/>
            <a:ext cx="5521325" cy="4173538"/>
          </a:xfrm>
        </p:spPr>
        <p:txBody>
          <a:bodyPr/>
          <a:lstStyle/>
          <a:p>
            <a:pPr eaLnBrk="1" hangingPunct="1"/>
            <a:r>
              <a:rPr lang="en-US" sz="2800" dirty="0" smtClean="0"/>
              <a:t>Multiple use cases for CAE Visualization &amp; Collaboration</a:t>
            </a:r>
          </a:p>
          <a:p>
            <a:pPr lvl="1" eaLnBrk="1" hangingPunct="1"/>
            <a:r>
              <a:rPr lang="en-US" dirty="0" smtClean="0"/>
              <a:t>Integration with PIDO / PLM/ SDM processes with metadata and report generation</a:t>
            </a:r>
          </a:p>
          <a:p>
            <a:pPr lvl="1" eaLnBrk="1" hangingPunct="1"/>
            <a:r>
              <a:rPr lang="en-US" dirty="0" smtClean="0"/>
              <a:t>Simulation review (peer &amp; management)</a:t>
            </a:r>
          </a:p>
          <a:p>
            <a:pPr lvl="1" eaLnBrk="1" hangingPunct="1"/>
            <a:r>
              <a:rPr lang="en-US" dirty="0" smtClean="0"/>
              <a:t>Presentation &amp; collaboration</a:t>
            </a:r>
          </a:p>
          <a:p>
            <a:pPr lvl="1" eaLnBrk="1" hangingPunct="1"/>
            <a:r>
              <a:rPr lang="en-US" dirty="0" smtClean="0"/>
              <a:t>Data Archival</a:t>
            </a:r>
          </a:p>
          <a:p>
            <a:pPr lvl="1" eaLnBrk="1" hangingPunct="1"/>
            <a:endParaRPr lang="en-US" dirty="0" smtClean="0"/>
          </a:p>
        </p:txBody>
      </p:sp>
      <p:pic>
        <p:nvPicPr>
          <p:cNvPr id="13316" name="Picture 9" descr="Aero-collaboration_pop"/>
          <p:cNvPicPr>
            <a:picLocks noChangeAspect="1" noChangeArrowheads="1"/>
          </p:cNvPicPr>
          <p:nvPr/>
        </p:nvPicPr>
        <p:blipFill>
          <a:blip r:embed="rId3" cstate="print"/>
          <a:srcRect/>
          <a:stretch>
            <a:fillRect/>
          </a:stretch>
        </p:blipFill>
        <p:spPr bwMode="auto">
          <a:xfrm>
            <a:off x="6364288" y="1482725"/>
            <a:ext cx="2616200" cy="2106613"/>
          </a:xfrm>
          <a:prstGeom prst="rect">
            <a:avLst/>
          </a:prstGeom>
          <a:noFill/>
          <a:ln w="9525">
            <a:noFill/>
            <a:miter lim="800000"/>
            <a:headEnd/>
            <a:tailEnd/>
          </a:ln>
        </p:spPr>
      </p:pic>
      <p:pic>
        <p:nvPicPr>
          <p:cNvPr id="13317" name="Picture 3" descr="VCollab_EngineousGraphic2"/>
          <p:cNvPicPr>
            <a:picLocks noChangeAspect="1" noChangeArrowheads="1"/>
          </p:cNvPicPr>
          <p:nvPr/>
        </p:nvPicPr>
        <p:blipFill>
          <a:blip r:embed="rId4" cstate="print"/>
          <a:srcRect/>
          <a:stretch>
            <a:fillRect/>
          </a:stretch>
        </p:blipFill>
        <p:spPr bwMode="auto">
          <a:xfrm>
            <a:off x="4795838" y="4039568"/>
            <a:ext cx="2597150" cy="1998663"/>
          </a:xfrm>
          <a:prstGeom prst="rect">
            <a:avLst/>
          </a:prstGeom>
          <a:noFill/>
          <a:ln w="9525">
            <a:noFill/>
            <a:miter lim="800000"/>
            <a:headEnd/>
            <a:tailEnd/>
          </a:ln>
        </p:spPr>
      </p:pic>
      <p:pic>
        <p:nvPicPr>
          <p:cNvPr id="13318" name="Picture 3" descr="word"/>
          <p:cNvPicPr>
            <a:picLocks noChangeAspect="1" noChangeArrowheads="1"/>
          </p:cNvPicPr>
          <p:nvPr/>
        </p:nvPicPr>
        <p:blipFill>
          <a:blip r:embed="rId5" cstate="print"/>
          <a:srcRect/>
          <a:stretch>
            <a:fillRect/>
          </a:stretch>
        </p:blipFill>
        <p:spPr bwMode="auto">
          <a:xfrm>
            <a:off x="6978650" y="4025900"/>
            <a:ext cx="2165350" cy="2328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2250" y="434975"/>
            <a:ext cx="5098780" cy="538163"/>
          </a:xfrm>
        </p:spPr>
        <p:txBody>
          <a:bodyPr/>
          <a:lstStyle/>
          <a:p>
            <a:pPr>
              <a:defRPr/>
            </a:pPr>
            <a:r>
              <a:rPr lang="en-US" sz="3200" b="1" dirty="0" err="1" smtClean="0"/>
              <a:t>VCollab</a:t>
            </a:r>
            <a:r>
              <a:rPr lang="en-US" sz="3200" b="1" dirty="0" smtClean="0"/>
              <a:t> Solution 1-2-3</a:t>
            </a:r>
            <a:endParaRPr lang="en-US" sz="3200" b="1" dirty="0"/>
          </a:p>
        </p:txBody>
      </p:sp>
      <p:sp>
        <p:nvSpPr>
          <p:cNvPr id="20482" name="Content Placeholder 4"/>
          <p:cNvSpPr>
            <a:spLocks noGrp="1"/>
          </p:cNvSpPr>
          <p:nvPr>
            <p:ph idx="1"/>
          </p:nvPr>
        </p:nvSpPr>
        <p:spPr>
          <a:xfrm>
            <a:off x="657225" y="1590675"/>
            <a:ext cx="8105775" cy="5133975"/>
          </a:xfrm>
        </p:spPr>
        <p:txBody>
          <a:bodyPr/>
          <a:lstStyle/>
          <a:p>
            <a:pPr>
              <a:buNone/>
            </a:pPr>
            <a:r>
              <a:rPr lang="en-US" altLang="zh-CN" sz="2000" dirty="0" smtClean="0">
                <a:ea typeface="宋体" charset="-122"/>
              </a:rPr>
              <a:t>1)  Extract &amp; Compress key results (attributes) from FEA/CFD output into a common and ultra compact format </a:t>
            </a:r>
            <a:r>
              <a:rPr lang="en-US" altLang="zh-CN" sz="2000" b="1" dirty="0" smtClean="0">
                <a:solidFill>
                  <a:schemeClr val="bg2">
                    <a:lumMod val="60000"/>
                    <a:lumOff val="40000"/>
                  </a:schemeClr>
                </a:solidFill>
                <a:ea typeface="宋体" charset="-122"/>
              </a:rPr>
              <a:t>3D CAX</a:t>
            </a:r>
            <a:r>
              <a:rPr lang="en-US" altLang="zh-CN" sz="2000" dirty="0" smtClean="0">
                <a:ea typeface="宋体" charset="-122"/>
              </a:rPr>
              <a:t>.</a:t>
            </a:r>
          </a:p>
          <a:p>
            <a:pPr>
              <a:buNone/>
            </a:pPr>
            <a:r>
              <a:rPr lang="en-US" altLang="zh-CN" sz="2000" dirty="0" smtClean="0">
                <a:ea typeface="宋体" charset="-122"/>
              </a:rPr>
              <a:t>2)  Create </a:t>
            </a:r>
            <a:r>
              <a:rPr lang="en-US" altLang="zh-CN" sz="2000" dirty="0" err="1" smtClean="0">
                <a:ea typeface="宋体" charset="-122"/>
              </a:rPr>
              <a:t>ViewPoints</a:t>
            </a:r>
            <a:r>
              <a:rPr lang="en-US" altLang="zh-CN" sz="2000" dirty="0" smtClean="0">
                <a:ea typeface="宋体" charset="-122"/>
              </a:rPr>
              <a:t> / Story Board / Report  (optional step) -&gt; 3D CAX  </a:t>
            </a:r>
          </a:p>
          <a:p>
            <a:pPr>
              <a:buNone/>
            </a:pPr>
            <a:r>
              <a:rPr lang="en-US" altLang="zh-CN" sz="2000" dirty="0" smtClean="0">
                <a:ea typeface="宋体" charset="-122"/>
              </a:rPr>
              <a:t>3)  View with </a:t>
            </a:r>
            <a:r>
              <a:rPr lang="en-US" altLang="zh-CN" sz="2000" b="1" dirty="0" smtClean="0">
                <a:solidFill>
                  <a:srgbClr val="1818FF"/>
                </a:solidFill>
                <a:ea typeface="宋体" charset="-122"/>
              </a:rPr>
              <a:t>Lightweight</a:t>
            </a:r>
            <a:r>
              <a:rPr lang="en-US" altLang="zh-CN" sz="2000" b="1" dirty="0" smtClean="0">
                <a:ea typeface="宋体" charset="-122"/>
              </a:rPr>
              <a:t> Viewer </a:t>
            </a:r>
          </a:p>
          <a:p>
            <a:endParaRPr lang="en-US" altLang="zh-CN" sz="2000" dirty="0" smtClean="0">
              <a:ea typeface="宋体" charset="-122"/>
            </a:endParaRPr>
          </a:p>
        </p:txBody>
      </p:sp>
      <p:sp>
        <p:nvSpPr>
          <p:cNvPr id="6" name="TextBox 5"/>
          <p:cNvSpPr txBox="1"/>
          <p:nvPr/>
        </p:nvSpPr>
        <p:spPr>
          <a:xfrm>
            <a:off x="6858001" y="52548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7" name="TextBox 6"/>
          <p:cNvSpPr txBox="1"/>
          <p:nvPr/>
        </p:nvSpPr>
        <p:spPr>
          <a:xfrm>
            <a:off x="6096001" y="47976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8" name="TextBox 7"/>
          <p:cNvSpPr txBox="1"/>
          <p:nvPr/>
        </p:nvSpPr>
        <p:spPr>
          <a:xfrm>
            <a:off x="6096001" y="4306669"/>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9" name="TextBox 8"/>
          <p:cNvSpPr txBox="1"/>
          <p:nvPr/>
        </p:nvSpPr>
        <p:spPr>
          <a:xfrm>
            <a:off x="5334001" y="52548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10" name="TextBox 9"/>
          <p:cNvSpPr txBox="1"/>
          <p:nvPr/>
        </p:nvSpPr>
        <p:spPr>
          <a:xfrm>
            <a:off x="6858001" y="47976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11" name="TextBox 10"/>
          <p:cNvSpPr txBox="1"/>
          <p:nvPr/>
        </p:nvSpPr>
        <p:spPr>
          <a:xfrm>
            <a:off x="6858001" y="4306669"/>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12" name="TextBox 11"/>
          <p:cNvSpPr txBox="1"/>
          <p:nvPr/>
        </p:nvSpPr>
        <p:spPr>
          <a:xfrm>
            <a:off x="5334001" y="4306669"/>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13" name="TextBox 12"/>
          <p:cNvSpPr txBox="1"/>
          <p:nvPr/>
        </p:nvSpPr>
        <p:spPr>
          <a:xfrm>
            <a:off x="5334001" y="47976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14" name="TextBox 13"/>
          <p:cNvSpPr txBox="1"/>
          <p:nvPr/>
        </p:nvSpPr>
        <p:spPr>
          <a:xfrm>
            <a:off x="6096001" y="52548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grpSp>
        <p:nvGrpSpPr>
          <p:cNvPr id="2" name="Group 14"/>
          <p:cNvGrpSpPr>
            <a:grpSpLocks/>
          </p:cNvGrpSpPr>
          <p:nvPr/>
        </p:nvGrpSpPr>
        <p:grpSpPr bwMode="auto">
          <a:xfrm>
            <a:off x="1066800" y="3581400"/>
            <a:ext cx="2971799" cy="2971800"/>
            <a:chOff x="415345" y="1501464"/>
            <a:chExt cx="3993693" cy="4362651"/>
          </a:xfrm>
        </p:grpSpPr>
        <p:sp>
          <p:nvSpPr>
            <p:cNvPr id="16" name="TextBox 15"/>
            <p:cNvSpPr txBox="1"/>
            <p:nvPr/>
          </p:nvSpPr>
          <p:spPr>
            <a:xfrm rot="20711177">
              <a:off x="1876326" y="2395191"/>
              <a:ext cx="1222240" cy="412490"/>
            </a:xfrm>
            <a:prstGeom prst="rect">
              <a:avLst/>
            </a:prstGeom>
            <a:solidFill>
              <a:schemeClr val="accent4">
                <a:lumMod val="60000"/>
                <a:lumOff val="40000"/>
              </a:schemeClr>
            </a:solidFill>
            <a:ln>
              <a:solidFill>
                <a:schemeClr val="tx1"/>
              </a:solidFill>
            </a:ln>
          </p:spPr>
          <p:txBody>
            <a:bodyPr wrap="none">
              <a:spAutoFit/>
            </a:bodyPr>
            <a:lstStyle/>
            <a:p>
              <a:pPr>
                <a:defRPr/>
              </a:pPr>
              <a:r>
                <a:rPr lang="en-US" sz="1100" b="1" dirty="0">
                  <a:solidFill>
                    <a:schemeClr val="bg1"/>
                  </a:solidFill>
                  <a:ea typeface="+mn-ea"/>
                </a:rPr>
                <a:t>.ENCASE</a:t>
              </a:r>
            </a:p>
          </p:txBody>
        </p:sp>
        <p:sp>
          <p:nvSpPr>
            <p:cNvPr id="20542" name="TextBox 16"/>
            <p:cNvSpPr txBox="1">
              <a:spLocks noChangeArrowheads="1"/>
            </p:cNvSpPr>
            <p:nvPr/>
          </p:nvSpPr>
          <p:spPr bwMode="auto">
            <a:xfrm rot="-3043597">
              <a:off x="1720298" y="1932042"/>
              <a:ext cx="1101024" cy="507605"/>
            </a:xfrm>
            <a:prstGeom prst="rect">
              <a:avLst/>
            </a:prstGeom>
            <a:solidFill>
              <a:srgbClr val="92D050"/>
            </a:solidFill>
            <a:ln w="9525">
              <a:solidFill>
                <a:schemeClr val="tx1"/>
              </a:solidFill>
              <a:miter lim="800000"/>
              <a:headEnd/>
              <a:tailEnd/>
            </a:ln>
          </p:spPr>
          <p:txBody>
            <a:bodyPr wrap="none">
              <a:spAutoFit/>
            </a:bodyPr>
            <a:lstStyle/>
            <a:p>
              <a:r>
                <a:rPr lang="en-US" altLang="zh-CN" b="1">
                  <a:solidFill>
                    <a:schemeClr val="bg1"/>
                  </a:solidFill>
                </a:rPr>
                <a:t>.ODB</a:t>
              </a:r>
            </a:p>
          </p:txBody>
        </p:sp>
        <p:sp>
          <p:nvSpPr>
            <p:cNvPr id="20543" name="TextBox 17"/>
            <p:cNvSpPr txBox="1">
              <a:spLocks noChangeArrowheads="1"/>
            </p:cNvSpPr>
            <p:nvPr/>
          </p:nvSpPr>
          <p:spPr bwMode="auto">
            <a:xfrm rot="499710">
              <a:off x="1792190" y="2820786"/>
              <a:ext cx="771984" cy="412884"/>
            </a:xfrm>
            <a:prstGeom prst="rect">
              <a:avLst/>
            </a:prstGeom>
            <a:solidFill>
              <a:srgbClr val="00B0F0"/>
            </a:solidFill>
            <a:ln w="9525">
              <a:solidFill>
                <a:schemeClr val="tx1"/>
              </a:solidFill>
              <a:miter lim="800000"/>
              <a:headEnd/>
              <a:tailEnd/>
            </a:ln>
          </p:spPr>
          <p:txBody>
            <a:bodyPr wrap="none">
              <a:spAutoFit/>
            </a:bodyPr>
            <a:lstStyle/>
            <a:p>
              <a:r>
                <a:rPr lang="en-US" altLang="zh-CN" sz="1100" b="1">
                  <a:solidFill>
                    <a:schemeClr val="bg1"/>
                  </a:solidFill>
                </a:rPr>
                <a:t>.RTH</a:t>
              </a:r>
            </a:p>
          </p:txBody>
        </p:sp>
        <p:sp>
          <p:nvSpPr>
            <p:cNvPr id="20544" name="TextBox 18"/>
            <p:cNvSpPr txBox="1">
              <a:spLocks noChangeArrowheads="1"/>
            </p:cNvSpPr>
            <p:nvPr/>
          </p:nvSpPr>
          <p:spPr bwMode="auto">
            <a:xfrm rot="-490002">
              <a:off x="1921414" y="3073934"/>
              <a:ext cx="1170954" cy="412884"/>
            </a:xfrm>
            <a:prstGeom prst="rect">
              <a:avLst/>
            </a:prstGeom>
            <a:solidFill>
              <a:srgbClr val="FFC000"/>
            </a:solidFill>
            <a:ln w="9525">
              <a:solidFill>
                <a:srgbClr val="FFFF00"/>
              </a:solidFill>
              <a:miter lim="800000"/>
              <a:headEnd/>
              <a:tailEnd/>
            </a:ln>
          </p:spPr>
          <p:txBody>
            <a:bodyPr wrap="none">
              <a:spAutoFit/>
            </a:bodyPr>
            <a:lstStyle/>
            <a:p>
              <a:r>
                <a:rPr lang="en-US" altLang="zh-CN" sz="1100" b="1">
                  <a:solidFill>
                    <a:schemeClr val="bg1"/>
                  </a:solidFill>
                </a:rPr>
                <a:t>.D3PLOT</a:t>
              </a:r>
            </a:p>
          </p:txBody>
        </p:sp>
        <p:sp>
          <p:nvSpPr>
            <p:cNvPr id="20545" name="TextBox 19"/>
            <p:cNvSpPr txBox="1">
              <a:spLocks noChangeArrowheads="1"/>
            </p:cNvSpPr>
            <p:nvPr/>
          </p:nvSpPr>
          <p:spPr bwMode="auto">
            <a:xfrm rot="-1487613">
              <a:off x="2831455" y="2345194"/>
              <a:ext cx="663830" cy="412884"/>
            </a:xfrm>
            <a:prstGeom prst="rect">
              <a:avLst/>
            </a:prstGeom>
            <a:solidFill>
              <a:srgbClr val="00B050"/>
            </a:solidFill>
            <a:ln w="9525">
              <a:solidFill>
                <a:schemeClr val="tx1"/>
              </a:solidFill>
              <a:miter lim="800000"/>
              <a:headEnd/>
              <a:tailEnd/>
            </a:ln>
          </p:spPr>
          <p:txBody>
            <a:bodyPr wrap="none">
              <a:spAutoFit/>
            </a:bodyPr>
            <a:lstStyle/>
            <a:p>
              <a:r>
                <a:rPr lang="en-US" altLang="zh-CN" sz="1100" b="1">
                  <a:solidFill>
                    <a:schemeClr val="bg1"/>
                  </a:solidFill>
                </a:rPr>
                <a:t>.bdf</a:t>
              </a:r>
            </a:p>
          </p:txBody>
        </p:sp>
        <p:sp>
          <p:nvSpPr>
            <p:cNvPr id="20546" name="TextBox 20"/>
            <p:cNvSpPr txBox="1">
              <a:spLocks noChangeArrowheads="1"/>
            </p:cNvSpPr>
            <p:nvPr/>
          </p:nvSpPr>
          <p:spPr bwMode="auto">
            <a:xfrm rot="1432059">
              <a:off x="2582377" y="2711901"/>
              <a:ext cx="651811" cy="412884"/>
            </a:xfrm>
            <a:prstGeom prst="rect">
              <a:avLst/>
            </a:prstGeom>
            <a:solidFill>
              <a:srgbClr val="C00000"/>
            </a:solidFill>
            <a:ln w="9525">
              <a:solidFill>
                <a:schemeClr val="tx1"/>
              </a:solidFill>
              <a:miter lim="800000"/>
              <a:headEnd/>
              <a:tailEnd/>
            </a:ln>
          </p:spPr>
          <p:txBody>
            <a:bodyPr wrap="none">
              <a:spAutoFit/>
            </a:bodyPr>
            <a:lstStyle/>
            <a:p>
              <a:r>
                <a:rPr lang="en-US" altLang="zh-CN" sz="1100" b="1">
                  <a:solidFill>
                    <a:schemeClr val="bg1"/>
                  </a:solidFill>
                </a:rPr>
                <a:t>.FIL</a:t>
              </a:r>
            </a:p>
          </p:txBody>
        </p:sp>
        <p:sp>
          <p:nvSpPr>
            <p:cNvPr id="22" name="TextBox 21"/>
            <p:cNvSpPr txBox="1"/>
            <p:nvPr/>
          </p:nvSpPr>
          <p:spPr>
            <a:xfrm rot="2220663">
              <a:off x="929153" y="4457639"/>
              <a:ext cx="851157" cy="486967"/>
            </a:xfrm>
            <a:prstGeom prst="rect">
              <a:avLst/>
            </a:prstGeom>
            <a:solidFill>
              <a:schemeClr val="tx2">
                <a:lumMod val="75000"/>
              </a:schemeClr>
            </a:solidFill>
            <a:ln>
              <a:solidFill>
                <a:schemeClr val="tx1"/>
              </a:solidFill>
            </a:ln>
          </p:spPr>
          <p:txBody>
            <a:bodyPr wrap="none">
              <a:spAutoFit/>
            </a:bodyPr>
            <a:lstStyle/>
            <a:p>
              <a:pPr>
                <a:defRPr/>
              </a:pPr>
              <a:r>
                <a:rPr lang="en-US" sz="1400" b="1" dirty="0">
                  <a:solidFill>
                    <a:schemeClr val="bg1"/>
                  </a:solidFill>
                  <a:ea typeface="+mn-ea"/>
                </a:rPr>
                <a:t>.PAT</a:t>
              </a:r>
            </a:p>
          </p:txBody>
        </p:sp>
        <p:sp>
          <p:nvSpPr>
            <p:cNvPr id="20548" name="TextBox 22"/>
            <p:cNvSpPr txBox="1">
              <a:spLocks noChangeArrowheads="1"/>
            </p:cNvSpPr>
            <p:nvPr/>
          </p:nvSpPr>
          <p:spPr bwMode="auto">
            <a:xfrm rot="2040685">
              <a:off x="1550245" y="3252625"/>
              <a:ext cx="925804" cy="412884"/>
            </a:xfrm>
            <a:prstGeom prst="rect">
              <a:avLst/>
            </a:prstGeom>
            <a:solidFill>
              <a:srgbClr val="FF0000"/>
            </a:solidFill>
            <a:ln w="9525">
              <a:solidFill>
                <a:schemeClr val="tx1"/>
              </a:solidFill>
              <a:miter lim="800000"/>
              <a:headEnd/>
              <a:tailEnd/>
            </a:ln>
          </p:spPr>
          <p:txBody>
            <a:bodyPr wrap="none">
              <a:spAutoFit/>
            </a:bodyPr>
            <a:lstStyle/>
            <a:p>
              <a:r>
                <a:rPr lang="en-US" altLang="zh-CN" sz="1100" b="1">
                  <a:solidFill>
                    <a:schemeClr val="bg1"/>
                  </a:solidFill>
                </a:rPr>
                <a:t>.CASE</a:t>
              </a:r>
            </a:p>
          </p:txBody>
        </p:sp>
        <p:sp>
          <p:nvSpPr>
            <p:cNvPr id="24" name="TextBox 23"/>
            <p:cNvSpPr txBox="1"/>
            <p:nvPr/>
          </p:nvSpPr>
          <p:spPr>
            <a:xfrm rot="4048796">
              <a:off x="1345678" y="2351984"/>
              <a:ext cx="799199" cy="381463"/>
            </a:xfrm>
            <a:prstGeom prst="rect">
              <a:avLst/>
            </a:prstGeom>
            <a:solidFill>
              <a:schemeClr val="accent6">
                <a:lumMod val="75000"/>
              </a:schemeClr>
            </a:solidFill>
            <a:ln>
              <a:solidFill>
                <a:schemeClr val="tx1"/>
              </a:solidFill>
            </a:ln>
          </p:spPr>
          <p:txBody>
            <a:bodyPr wrap="none">
              <a:spAutoFit/>
            </a:bodyPr>
            <a:lstStyle/>
            <a:p>
              <a:pPr>
                <a:defRPr/>
              </a:pPr>
              <a:r>
                <a:rPr lang="en-US" sz="1050" b="1" dirty="0">
                  <a:solidFill>
                    <a:schemeClr val="bg1"/>
                  </a:solidFill>
                  <a:ea typeface="+mn-ea"/>
                </a:rPr>
                <a:t>.CAS</a:t>
              </a:r>
            </a:p>
          </p:txBody>
        </p:sp>
        <p:sp>
          <p:nvSpPr>
            <p:cNvPr id="25" name="TextBox 24"/>
            <p:cNvSpPr txBox="1"/>
            <p:nvPr/>
          </p:nvSpPr>
          <p:spPr>
            <a:xfrm rot="3239652">
              <a:off x="3274944" y="3867609"/>
              <a:ext cx="1160128" cy="552732"/>
            </a:xfrm>
            <a:prstGeom prst="rect">
              <a:avLst/>
            </a:prstGeom>
            <a:solidFill>
              <a:schemeClr val="bg2">
                <a:lumMod val="50000"/>
              </a:schemeClr>
            </a:solidFill>
            <a:ln>
              <a:solidFill>
                <a:schemeClr val="tx1"/>
              </a:solidFill>
            </a:ln>
          </p:spPr>
          <p:txBody>
            <a:bodyPr wrap="none">
              <a:spAutoFit/>
            </a:bodyPr>
            <a:lstStyle/>
            <a:p>
              <a:pPr>
                <a:defRPr/>
              </a:pPr>
              <a:r>
                <a:rPr lang="en-US" sz="1800" b="1" dirty="0">
                  <a:solidFill>
                    <a:schemeClr val="bg1"/>
                  </a:solidFill>
                  <a:ea typeface="+mn-ea"/>
                </a:rPr>
                <a:t>.OUT</a:t>
              </a:r>
            </a:p>
          </p:txBody>
        </p:sp>
        <p:sp>
          <p:nvSpPr>
            <p:cNvPr id="26" name="TextBox 25"/>
            <p:cNvSpPr txBox="1"/>
            <p:nvPr/>
          </p:nvSpPr>
          <p:spPr>
            <a:xfrm rot="19779127">
              <a:off x="2657418" y="3002468"/>
              <a:ext cx="817423" cy="412490"/>
            </a:xfrm>
            <a:prstGeom prst="rect">
              <a:avLst/>
            </a:prstGeom>
            <a:solidFill>
              <a:schemeClr val="accent5">
                <a:lumMod val="75000"/>
              </a:schemeClr>
            </a:solidFill>
            <a:ln>
              <a:solidFill>
                <a:schemeClr val="tx1"/>
              </a:solidFill>
            </a:ln>
          </p:spPr>
          <p:txBody>
            <a:bodyPr wrap="none">
              <a:spAutoFit/>
            </a:bodyPr>
            <a:lstStyle/>
            <a:p>
              <a:pPr>
                <a:defRPr/>
              </a:pPr>
              <a:r>
                <a:rPr lang="en-US" sz="1100" b="1" dirty="0">
                  <a:solidFill>
                    <a:schemeClr val="bg1"/>
                  </a:solidFill>
                  <a:ea typeface="+mn-ea"/>
                </a:rPr>
                <a:t>.CCM</a:t>
              </a:r>
            </a:p>
          </p:txBody>
        </p:sp>
        <p:sp>
          <p:nvSpPr>
            <p:cNvPr id="27" name="TextBox 26"/>
            <p:cNvSpPr txBox="1"/>
            <p:nvPr/>
          </p:nvSpPr>
          <p:spPr>
            <a:xfrm rot="16867742">
              <a:off x="1356505" y="4838918"/>
              <a:ext cx="1286164" cy="391843"/>
            </a:xfrm>
            <a:prstGeom prst="rect">
              <a:avLst/>
            </a:prstGeom>
            <a:solidFill>
              <a:schemeClr val="accent4">
                <a:lumMod val="60000"/>
                <a:lumOff val="40000"/>
              </a:schemeClr>
            </a:solidFill>
            <a:ln>
              <a:solidFill>
                <a:schemeClr val="tx1"/>
              </a:solidFill>
            </a:ln>
          </p:spPr>
          <p:txBody>
            <a:bodyPr wrap="none">
              <a:spAutoFit/>
            </a:bodyPr>
            <a:lstStyle/>
            <a:p>
              <a:pPr>
                <a:defRPr/>
              </a:pPr>
              <a:r>
                <a:rPr lang="en-US" sz="1100" b="1" dirty="0">
                  <a:solidFill>
                    <a:schemeClr val="bg1"/>
                  </a:solidFill>
                  <a:ea typeface="+mn-ea"/>
                </a:rPr>
                <a:t>.ENCASE</a:t>
              </a:r>
            </a:p>
          </p:txBody>
        </p:sp>
        <p:sp>
          <p:nvSpPr>
            <p:cNvPr id="20553" name="TextBox 27"/>
            <p:cNvSpPr txBox="1">
              <a:spLocks noChangeArrowheads="1"/>
            </p:cNvSpPr>
            <p:nvPr/>
          </p:nvSpPr>
          <p:spPr bwMode="auto">
            <a:xfrm rot="-708026">
              <a:off x="1101510" y="2909305"/>
              <a:ext cx="1142113" cy="582895"/>
            </a:xfrm>
            <a:prstGeom prst="rect">
              <a:avLst/>
            </a:prstGeom>
            <a:solidFill>
              <a:srgbClr val="92D050"/>
            </a:solidFill>
            <a:ln w="9525">
              <a:solidFill>
                <a:schemeClr val="tx1"/>
              </a:solidFill>
              <a:miter lim="800000"/>
              <a:headEnd/>
              <a:tailEnd/>
            </a:ln>
          </p:spPr>
          <p:txBody>
            <a:bodyPr wrap="none">
              <a:spAutoFit/>
            </a:bodyPr>
            <a:lstStyle/>
            <a:p>
              <a:r>
                <a:rPr lang="en-US" altLang="zh-CN" sz="1800" b="1">
                  <a:solidFill>
                    <a:schemeClr val="bg1"/>
                  </a:solidFill>
                </a:rPr>
                <a:t>.ODB</a:t>
              </a:r>
            </a:p>
          </p:txBody>
        </p:sp>
        <p:sp>
          <p:nvSpPr>
            <p:cNvPr id="20554" name="TextBox 28"/>
            <p:cNvSpPr txBox="1">
              <a:spLocks noChangeArrowheads="1"/>
            </p:cNvSpPr>
            <p:nvPr/>
          </p:nvSpPr>
          <p:spPr bwMode="auto">
            <a:xfrm rot="499710">
              <a:off x="1944589" y="2973187"/>
              <a:ext cx="771984" cy="412884"/>
            </a:xfrm>
            <a:prstGeom prst="rect">
              <a:avLst/>
            </a:prstGeom>
            <a:solidFill>
              <a:srgbClr val="00B0F0"/>
            </a:solidFill>
            <a:ln w="9525">
              <a:solidFill>
                <a:schemeClr val="tx1"/>
              </a:solidFill>
              <a:miter lim="800000"/>
              <a:headEnd/>
              <a:tailEnd/>
            </a:ln>
          </p:spPr>
          <p:txBody>
            <a:bodyPr wrap="none">
              <a:spAutoFit/>
            </a:bodyPr>
            <a:lstStyle/>
            <a:p>
              <a:r>
                <a:rPr lang="en-US" altLang="zh-CN" sz="1100" b="1">
                  <a:solidFill>
                    <a:schemeClr val="bg1"/>
                  </a:solidFill>
                </a:rPr>
                <a:t>.RTH</a:t>
              </a:r>
            </a:p>
          </p:txBody>
        </p:sp>
        <p:sp>
          <p:nvSpPr>
            <p:cNvPr id="20555" name="TextBox 29"/>
            <p:cNvSpPr txBox="1">
              <a:spLocks noChangeArrowheads="1"/>
            </p:cNvSpPr>
            <p:nvPr/>
          </p:nvSpPr>
          <p:spPr bwMode="auto">
            <a:xfrm rot="616596">
              <a:off x="1925206" y="3471835"/>
              <a:ext cx="1170954" cy="412884"/>
            </a:xfrm>
            <a:prstGeom prst="rect">
              <a:avLst/>
            </a:prstGeom>
            <a:solidFill>
              <a:srgbClr val="FFC000"/>
            </a:solidFill>
            <a:ln w="9525">
              <a:solidFill>
                <a:srgbClr val="FFFF00"/>
              </a:solidFill>
              <a:miter lim="800000"/>
              <a:headEnd/>
              <a:tailEnd/>
            </a:ln>
          </p:spPr>
          <p:txBody>
            <a:bodyPr wrap="none">
              <a:spAutoFit/>
            </a:bodyPr>
            <a:lstStyle/>
            <a:p>
              <a:r>
                <a:rPr lang="en-US" altLang="zh-CN" sz="1100" b="1">
                  <a:solidFill>
                    <a:schemeClr val="bg1"/>
                  </a:solidFill>
                </a:rPr>
                <a:t>.D3PLOT</a:t>
              </a:r>
            </a:p>
          </p:txBody>
        </p:sp>
        <p:sp>
          <p:nvSpPr>
            <p:cNvPr id="20556" name="TextBox 30"/>
            <p:cNvSpPr txBox="1">
              <a:spLocks noChangeArrowheads="1"/>
            </p:cNvSpPr>
            <p:nvPr/>
          </p:nvSpPr>
          <p:spPr bwMode="auto">
            <a:xfrm rot="-589166">
              <a:off x="3112257" y="3813074"/>
              <a:ext cx="663830" cy="412884"/>
            </a:xfrm>
            <a:prstGeom prst="rect">
              <a:avLst/>
            </a:prstGeom>
            <a:solidFill>
              <a:srgbClr val="00B050"/>
            </a:solidFill>
            <a:ln w="9525">
              <a:solidFill>
                <a:schemeClr val="tx1"/>
              </a:solidFill>
              <a:miter lim="800000"/>
              <a:headEnd/>
              <a:tailEnd/>
            </a:ln>
          </p:spPr>
          <p:txBody>
            <a:bodyPr wrap="none">
              <a:spAutoFit/>
            </a:bodyPr>
            <a:lstStyle/>
            <a:p>
              <a:r>
                <a:rPr lang="en-US" altLang="zh-CN" sz="1100" b="1">
                  <a:solidFill>
                    <a:schemeClr val="bg1"/>
                  </a:solidFill>
                </a:rPr>
                <a:t>.bdf</a:t>
              </a:r>
            </a:p>
          </p:txBody>
        </p:sp>
        <p:sp>
          <p:nvSpPr>
            <p:cNvPr id="20557" name="TextBox 31"/>
            <p:cNvSpPr txBox="1">
              <a:spLocks noChangeArrowheads="1"/>
            </p:cNvSpPr>
            <p:nvPr/>
          </p:nvSpPr>
          <p:spPr bwMode="auto">
            <a:xfrm rot="-593675">
              <a:off x="957208" y="3656178"/>
              <a:ext cx="651811" cy="412884"/>
            </a:xfrm>
            <a:prstGeom prst="rect">
              <a:avLst/>
            </a:prstGeom>
            <a:solidFill>
              <a:srgbClr val="C00000"/>
            </a:solidFill>
            <a:ln w="9525">
              <a:solidFill>
                <a:schemeClr val="tx1"/>
              </a:solidFill>
              <a:miter lim="800000"/>
              <a:headEnd/>
              <a:tailEnd/>
            </a:ln>
          </p:spPr>
          <p:txBody>
            <a:bodyPr wrap="none">
              <a:spAutoFit/>
            </a:bodyPr>
            <a:lstStyle/>
            <a:p>
              <a:r>
                <a:rPr lang="en-US" altLang="zh-CN" sz="1100" b="1">
                  <a:solidFill>
                    <a:schemeClr val="bg1"/>
                  </a:solidFill>
                </a:rPr>
                <a:t>.FIL</a:t>
              </a:r>
            </a:p>
          </p:txBody>
        </p:sp>
        <p:sp>
          <p:nvSpPr>
            <p:cNvPr id="33" name="TextBox 32"/>
            <p:cNvSpPr txBox="1"/>
            <p:nvPr/>
          </p:nvSpPr>
          <p:spPr>
            <a:xfrm>
              <a:off x="3217936" y="4222749"/>
              <a:ext cx="760333" cy="415355"/>
            </a:xfrm>
            <a:prstGeom prst="rect">
              <a:avLst/>
            </a:prstGeom>
            <a:solidFill>
              <a:schemeClr val="tx2">
                <a:lumMod val="75000"/>
              </a:schemeClr>
            </a:solidFill>
            <a:ln>
              <a:solidFill>
                <a:schemeClr val="tx1"/>
              </a:solidFill>
            </a:ln>
          </p:spPr>
          <p:txBody>
            <a:bodyPr wrap="none">
              <a:spAutoFit/>
            </a:bodyPr>
            <a:lstStyle/>
            <a:p>
              <a:pPr>
                <a:defRPr/>
              </a:pPr>
              <a:r>
                <a:rPr lang="en-US" sz="1100" b="1" dirty="0">
                  <a:solidFill>
                    <a:schemeClr val="bg1"/>
                  </a:solidFill>
                  <a:ea typeface="+mn-ea"/>
                </a:rPr>
                <a:t>.PAT</a:t>
              </a:r>
            </a:p>
          </p:txBody>
        </p:sp>
        <p:sp>
          <p:nvSpPr>
            <p:cNvPr id="34" name="TextBox 33"/>
            <p:cNvSpPr txBox="1"/>
            <p:nvPr/>
          </p:nvSpPr>
          <p:spPr>
            <a:xfrm rot="4048796">
              <a:off x="1187470" y="4304686"/>
              <a:ext cx="824979" cy="391843"/>
            </a:xfrm>
            <a:prstGeom prst="rect">
              <a:avLst/>
            </a:prstGeom>
            <a:solidFill>
              <a:schemeClr val="accent6">
                <a:lumMod val="75000"/>
              </a:schemeClr>
            </a:solidFill>
            <a:ln>
              <a:solidFill>
                <a:schemeClr val="tx1"/>
              </a:solidFill>
            </a:ln>
          </p:spPr>
          <p:txBody>
            <a:bodyPr wrap="none">
              <a:spAutoFit/>
            </a:bodyPr>
            <a:lstStyle/>
            <a:p>
              <a:pPr>
                <a:defRPr/>
              </a:pPr>
              <a:r>
                <a:rPr lang="en-US" sz="1100" b="1" dirty="0">
                  <a:solidFill>
                    <a:schemeClr val="bg1"/>
                  </a:solidFill>
                  <a:ea typeface="+mn-ea"/>
                </a:rPr>
                <a:t>.CAS</a:t>
              </a:r>
            </a:p>
          </p:txBody>
        </p:sp>
        <p:sp>
          <p:nvSpPr>
            <p:cNvPr id="35" name="TextBox 34"/>
            <p:cNvSpPr txBox="1"/>
            <p:nvPr/>
          </p:nvSpPr>
          <p:spPr>
            <a:xfrm rot="1293204">
              <a:off x="1974936" y="2200405"/>
              <a:ext cx="783687" cy="412490"/>
            </a:xfrm>
            <a:prstGeom prst="rect">
              <a:avLst/>
            </a:prstGeom>
            <a:solidFill>
              <a:schemeClr val="bg2">
                <a:lumMod val="50000"/>
              </a:schemeClr>
            </a:solidFill>
            <a:ln>
              <a:solidFill>
                <a:schemeClr val="tx1"/>
              </a:solidFill>
            </a:ln>
          </p:spPr>
          <p:txBody>
            <a:bodyPr wrap="none">
              <a:spAutoFit/>
            </a:bodyPr>
            <a:lstStyle/>
            <a:p>
              <a:pPr>
                <a:defRPr/>
              </a:pPr>
              <a:r>
                <a:rPr lang="en-US" sz="1100" b="1" dirty="0">
                  <a:solidFill>
                    <a:schemeClr val="bg1"/>
                  </a:solidFill>
                  <a:ea typeface="+mn-ea"/>
                </a:rPr>
                <a:t>.OUT</a:t>
              </a:r>
            </a:p>
          </p:txBody>
        </p:sp>
        <p:sp>
          <p:nvSpPr>
            <p:cNvPr id="36" name="TextBox 35"/>
            <p:cNvSpPr txBox="1"/>
            <p:nvPr/>
          </p:nvSpPr>
          <p:spPr>
            <a:xfrm rot="1211880">
              <a:off x="804594" y="2418107"/>
              <a:ext cx="1162556" cy="584360"/>
            </a:xfrm>
            <a:prstGeom prst="rect">
              <a:avLst/>
            </a:prstGeom>
            <a:solidFill>
              <a:schemeClr val="accent5">
                <a:lumMod val="75000"/>
              </a:schemeClr>
            </a:solidFill>
            <a:ln>
              <a:solidFill>
                <a:schemeClr val="tx1"/>
              </a:solidFill>
            </a:ln>
          </p:spPr>
          <p:txBody>
            <a:bodyPr wrap="none">
              <a:spAutoFit/>
            </a:bodyPr>
            <a:lstStyle/>
            <a:p>
              <a:pPr>
                <a:defRPr/>
              </a:pPr>
              <a:r>
                <a:rPr lang="en-US" sz="1800" b="1" dirty="0">
                  <a:solidFill>
                    <a:schemeClr val="bg1"/>
                  </a:solidFill>
                  <a:ea typeface="+mn-ea"/>
                </a:rPr>
                <a:t>.CCM</a:t>
              </a:r>
            </a:p>
          </p:txBody>
        </p:sp>
        <p:sp>
          <p:nvSpPr>
            <p:cNvPr id="37" name="TextBox 36"/>
            <p:cNvSpPr txBox="1"/>
            <p:nvPr/>
          </p:nvSpPr>
          <p:spPr>
            <a:xfrm rot="21374140">
              <a:off x="438701" y="3188662"/>
              <a:ext cx="1222240" cy="415353"/>
            </a:xfrm>
            <a:prstGeom prst="rect">
              <a:avLst/>
            </a:prstGeom>
            <a:solidFill>
              <a:schemeClr val="accent4">
                <a:lumMod val="60000"/>
                <a:lumOff val="40000"/>
              </a:schemeClr>
            </a:solidFill>
            <a:ln>
              <a:solidFill>
                <a:schemeClr val="tx1"/>
              </a:solidFill>
            </a:ln>
          </p:spPr>
          <p:txBody>
            <a:bodyPr wrap="none">
              <a:spAutoFit/>
            </a:bodyPr>
            <a:lstStyle/>
            <a:p>
              <a:pPr>
                <a:defRPr/>
              </a:pPr>
              <a:r>
                <a:rPr lang="en-US" sz="1100" b="1" dirty="0">
                  <a:solidFill>
                    <a:schemeClr val="bg1"/>
                  </a:solidFill>
                  <a:ea typeface="+mn-ea"/>
                </a:rPr>
                <a:t>.ENCASE</a:t>
              </a:r>
            </a:p>
          </p:txBody>
        </p:sp>
        <p:sp>
          <p:nvSpPr>
            <p:cNvPr id="20563" name="TextBox 37"/>
            <p:cNvSpPr txBox="1">
              <a:spLocks noChangeArrowheads="1"/>
            </p:cNvSpPr>
            <p:nvPr/>
          </p:nvSpPr>
          <p:spPr bwMode="auto">
            <a:xfrm rot="723086">
              <a:off x="3149156" y="2468483"/>
              <a:ext cx="1259882" cy="728619"/>
            </a:xfrm>
            <a:prstGeom prst="rect">
              <a:avLst/>
            </a:prstGeom>
            <a:solidFill>
              <a:srgbClr val="92D050"/>
            </a:solidFill>
            <a:ln w="9525">
              <a:solidFill>
                <a:schemeClr val="tx1"/>
              </a:solidFill>
              <a:miter lim="800000"/>
              <a:headEnd/>
              <a:tailEnd/>
            </a:ln>
          </p:spPr>
          <p:txBody>
            <a:bodyPr wrap="none">
              <a:spAutoFit/>
            </a:bodyPr>
            <a:lstStyle/>
            <a:p>
              <a:r>
                <a:rPr lang="en-US" altLang="zh-CN" sz="2400" b="1">
                  <a:solidFill>
                    <a:schemeClr val="bg1"/>
                  </a:solidFill>
                </a:rPr>
                <a:t>.</a:t>
              </a:r>
              <a:r>
                <a:rPr lang="en-US" altLang="zh-CN" sz="2000" b="1">
                  <a:solidFill>
                    <a:schemeClr val="bg1"/>
                  </a:solidFill>
                </a:rPr>
                <a:t>ODB</a:t>
              </a:r>
              <a:endParaRPr lang="en-US" altLang="zh-CN" sz="2400" b="1">
                <a:solidFill>
                  <a:schemeClr val="bg1"/>
                </a:solidFill>
              </a:endParaRPr>
            </a:p>
          </p:txBody>
        </p:sp>
        <p:sp>
          <p:nvSpPr>
            <p:cNvPr id="20564" name="TextBox 38"/>
            <p:cNvSpPr txBox="1">
              <a:spLocks noChangeArrowheads="1"/>
            </p:cNvSpPr>
            <p:nvPr/>
          </p:nvSpPr>
          <p:spPr bwMode="auto">
            <a:xfrm rot="-2088210">
              <a:off x="2808173" y="3305474"/>
              <a:ext cx="771984" cy="412884"/>
            </a:xfrm>
            <a:prstGeom prst="rect">
              <a:avLst/>
            </a:prstGeom>
            <a:solidFill>
              <a:srgbClr val="00B0F0"/>
            </a:solidFill>
            <a:ln w="9525">
              <a:solidFill>
                <a:schemeClr val="tx1"/>
              </a:solidFill>
              <a:miter lim="800000"/>
              <a:headEnd/>
              <a:tailEnd/>
            </a:ln>
          </p:spPr>
          <p:txBody>
            <a:bodyPr wrap="none">
              <a:spAutoFit/>
            </a:bodyPr>
            <a:lstStyle/>
            <a:p>
              <a:r>
                <a:rPr lang="en-US" altLang="zh-CN" sz="1100" b="1">
                  <a:solidFill>
                    <a:schemeClr val="bg1"/>
                  </a:solidFill>
                </a:rPr>
                <a:t>.RTH</a:t>
              </a:r>
            </a:p>
          </p:txBody>
        </p:sp>
        <p:sp>
          <p:nvSpPr>
            <p:cNvPr id="20565" name="TextBox 39"/>
            <p:cNvSpPr txBox="1">
              <a:spLocks noChangeArrowheads="1"/>
            </p:cNvSpPr>
            <p:nvPr/>
          </p:nvSpPr>
          <p:spPr bwMode="auto">
            <a:xfrm rot="-490002">
              <a:off x="952010" y="2684129"/>
              <a:ext cx="1738164" cy="582895"/>
            </a:xfrm>
            <a:prstGeom prst="rect">
              <a:avLst/>
            </a:prstGeom>
            <a:solidFill>
              <a:srgbClr val="FFC000"/>
            </a:solidFill>
            <a:ln w="9525">
              <a:solidFill>
                <a:srgbClr val="FFFF00"/>
              </a:solidFill>
              <a:miter lim="800000"/>
              <a:headEnd/>
              <a:tailEnd/>
            </a:ln>
          </p:spPr>
          <p:txBody>
            <a:bodyPr wrap="none">
              <a:spAutoFit/>
            </a:bodyPr>
            <a:lstStyle/>
            <a:p>
              <a:r>
                <a:rPr lang="en-US" altLang="zh-CN" sz="1800" b="1">
                  <a:solidFill>
                    <a:schemeClr val="bg1"/>
                  </a:solidFill>
                </a:rPr>
                <a:t>.D3PLOT</a:t>
              </a:r>
            </a:p>
          </p:txBody>
        </p:sp>
        <p:sp>
          <p:nvSpPr>
            <p:cNvPr id="20566" name="TextBox 40"/>
            <p:cNvSpPr txBox="1">
              <a:spLocks noChangeArrowheads="1"/>
            </p:cNvSpPr>
            <p:nvPr/>
          </p:nvSpPr>
          <p:spPr bwMode="auto">
            <a:xfrm rot="-1319567">
              <a:off x="2937287" y="4460709"/>
              <a:ext cx="841683" cy="534320"/>
            </a:xfrm>
            <a:prstGeom prst="rect">
              <a:avLst/>
            </a:prstGeom>
            <a:solidFill>
              <a:srgbClr val="00B050"/>
            </a:solidFill>
            <a:ln w="9525">
              <a:solidFill>
                <a:schemeClr val="tx1"/>
              </a:solidFill>
              <a:miter lim="800000"/>
              <a:headEnd/>
              <a:tailEnd/>
            </a:ln>
          </p:spPr>
          <p:txBody>
            <a:bodyPr wrap="none">
              <a:spAutoFit/>
            </a:bodyPr>
            <a:lstStyle/>
            <a:p>
              <a:r>
                <a:rPr lang="en-US" altLang="zh-CN" b="1" dirty="0">
                  <a:solidFill>
                    <a:schemeClr val="bg1"/>
                  </a:solidFill>
                </a:rPr>
                <a:t>.</a:t>
              </a:r>
              <a:r>
                <a:rPr lang="en-US" altLang="zh-CN" b="1" dirty="0" err="1">
                  <a:solidFill>
                    <a:schemeClr val="bg1"/>
                  </a:solidFill>
                </a:rPr>
                <a:t>bdf</a:t>
              </a:r>
              <a:endParaRPr lang="en-US" altLang="zh-CN" b="1" dirty="0">
                <a:solidFill>
                  <a:schemeClr val="bg1"/>
                </a:solidFill>
              </a:endParaRPr>
            </a:p>
          </p:txBody>
        </p:sp>
        <p:sp>
          <p:nvSpPr>
            <p:cNvPr id="20567" name="TextBox 41"/>
            <p:cNvSpPr txBox="1">
              <a:spLocks noChangeArrowheads="1"/>
            </p:cNvSpPr>
            <p:nvPr/>
          </p:nvSpPr>
          <p:spPr bwMode="auto">
            <a:xfrm rot="-882750">
              <a:off x="2733358" y="2907409"/>
              <a:ext cx="959452" cy="631470"/>
            </a:xfrm>
            <a:prstGeom prst="rect">
              <a:avLst/>
            </a:prstGeom>
            <a:solidFill>
              <a:srgbClr val="C00000"/>
            </a:solidFill>
            <a:ln w="9525">
              <a:solidFill>
                <a:schemeClr val="tx1"/>
              </a:solidFill>
              <a:miter lim="800000"/>
              <a:headEnd/>
              <a:tailEnd/>
            </a:ln>
          </p:spPr>
          <p:txBody>
            <a:bodyPr wrap="none">
              <a:spAutoFit/>
            </a:bodyPr>
            <a:lstStyle/>
            <a:p>
              <a:r>
                <a:rPr lang="en-US" altLang="zh-CN" sz="2000" b="1">
                  <a:solidFill>
                    <a:schemeClr val="bg1"/>
                  </a:solidFill>
                </a:rPr>
                <a:t>.FIL</a:t>
              </a:r>
            </a:p>
          </p:txBody>
        </p:sp>
        <p:sp>
          <p:nvSpPr>
            <p:cNvPr id="43" name="TextBox 42"/>
            <p:cNvSpPr txBox="1"/>
            <p:nvPr/>
          </p:nvSpPr>
          <p:spPr>
            <a:xfrm>
              <a:off x="1458532" y="3483706"/>
              <a:ext cx="929007" cy="535664"/>
            </a:xfrm>
            <a:prstGeom prst="rect">
              <a:avLst/>
            </a:prstGeom>
            <a:solidFill>
              <a:schemeClr val="tx2">
                <a:lumMod val="75000"/>
              </a:schemeClr>
            </a:solidFill>
            <a:ln>
              <a:solidFill>
                <a:schemeClr val="tx1"/>
              </a:solidFill>
            </a:ln>
          </p:spPr>
          <p:txBody>
            <a:bodyPr wrap="none">
              <a:spAutoFit/>
            </a:bodyPr>
            <a:lstStyle/>
            <a:p>
              <a:pPr>
                <a:defRPr/>
              </a:pPr>
              <a:r>
                <a:rPr lang="en-US" b="1" dirty="0">
                  <a:solidFill>
                    <a:schemeClr val="bg1"/>
                  </a:solidFill>
                  <a:ea typeface="+mn-ea"/>
                </a:rPr>
                <a:t>.PAT</a:t>
              </a:r>
            </a:p>
          </p:txBody>
        </p:sp>
        <p:sp>
          <p:nvSpPr>
            <p:cNvPr id="20569" name="TextBox 43"/>
            <p:cNvSpPr txBox="1">
              <a:spLocks noChangeArrowheads="1"/>
            </p:cNvSpPr>
            <p:nvPr/>
          </p:nvSpPr>
          <p:spPr bwMode="auto">
            <a:xfrm rot="-493263">
              <a:off x="2293575" y="4503173"/>
              <a:ext cx="925803" cy="412884"/>
            </a:xfrm>
            <a:prstGeom prst="rect">
              <a:avLst/>
            </a:prstGeom>
            <a:solidFill>
              <a:srgbClr val="FF0000"/>
            </a:solidFill>
            <a:ln w="9525">
              <a:solidFill>
                <a:schemeClr val="tx1"/>
              </a:solidFill>
              <a:miter lim="800000"/>
              <a:headEnd/>
              <a:tailEnd/>
            </a:ln>
          </p:spPr>
          <p:txBody>
            <a:bodyPr wrap="none">
              <a:spAutoFit/>
            </a:bodyPr>
            <a:lstStyle/>
            <a:p>
              <a:r>
                <a:rPr lang="en-US" altLang="zh-CN" sz="1100" b="1">
                  <a:solidFill>
                    <a:schemeClr val="bg1"/>
                  </a:solidFill>
                </a:rPr>
                <a:t>.CASE</a:t>
              </a:r>
            </a:p>
          </p:txBody>
        </p:sp>
        <p:sp>
          <p:nvSpPr>
            <p:cNvPr id="45" name="TextBox 44"/>
            <p:cNvSpPr txBox="1"/>
            <p:nvPr/>
          </p:nvSpPr>
          <p:spPr>
            <a:xfrm rot="971867">
              <a:off x="2250005" y="3844634"/>
              <a:ext cx="783687" cy="412490"/>
            </a:xfrm>
            <a:prstGeom prst="rect">
              <a:avLst/>
            </a:prstGeom>
            <a:solidFill>
              <a:schemeClr val="accent6">
                <a:lumMod val="75000"/>
              </a:schemeClr>
            </a:solidFill>
            <a:ln>
              <a:solidFill>
                <a:schemeClr val="tx1"/>
              </a:solidFill>
            </a:ln>
          </p:spPr>
          <p:txBody>
            <a:bodyPr wrap="none">
              <a:spAutoFit/>
            </a:bodyPr>
            <a:lstStyle/>
            <a:p>
              <a:pPr>
                <a:defRPr/>
              </a:pPr>
              <a:r>
                <a:rPr lang="en-US" sz="1100" b="1" dirty="0">
                  <a:solidFill>
                    <a:schemeClr val="bg1"/>
                  </a:solidFill>
                  <a:ea typeface="+mn-ea"/>
                </a:rPr>
                <a:t>.CAS</a:t>
              </a:r>
            </a:p>
          </p:txBody>
        </p:sp>
        <p:sp>
          <p:nvSpPr>
            <p:cNvPr id="46" name="TextBox 45"/>
            <p:cNvSpPr txBox="1"/>
            <p:nvPr/>
          </p:nvSpPr>
          <p:spPr>
            <a:xfrm rot="3239652">
              <a:off x="2692565" y="4175782"/>
              <a:ext cx="824979" cy="391843"/>
            </a:xfrm>
            <a:prstGeom prst="rect">
              <a:avLst/>
            </a:prstGeom>
            <a:solidFill>
              <a:schemeClr val="bg2">
                <a:lumMod val="50000"/>
              </a:schemeClr>
            </a:solidFill>
            <a:ln>
              <a:solidFill>
                <a:schemeClr val="tx1"/>
              </a:solidFill>
            </a:ln>
          </p:spPr>
          <p:txBody>
            <a:bodyPr wrap="none">
              <a:spAutoFit/>
            </a:bodyPr>
            <a:lstStyle/>
            <a:p>
              <a:pPr>
                <a:defRPr/>
              </a:pPr>
              <a:r>
                <a:rPr lang="en-US" sz="1100" b="1" dirty="0">
                  <a:solidFill>
                    <a:schemeClr val="bg1"/>
                  </a:solidFill>
                  <a:ea typeface="+mn-ea"/>
                </a:rPr>
                <a:t>.OUT</a:t>
              </a:r>
            </a:p>
          </p:txBody>
        </p:sp>
        <p:sp>
          <p:nvSpPr>
            <p:cNvPr id="47" name="TextBox 46"/>
            <p:cNvSpPr txBox="1"/>
            <p:nvPr/>
          </p:nvSpPr>
          <p:spPr>
            <a:xfrm rot="256473">
              <a:off x="700794" y="3936298"/>
              <a:ext cx="1159962" cy="581497"/>
            </a:xfrm>
            <a:prstGeom prst="rect">
              <a:avLst/>
            </a:prstGeom>
            <a:solidFill>
              <a:schemeClr val="accent5">
                <a:lumMod val="75000"/>
              </a:schemeClr>
            </a:solidFill>
            <a:ln>
              <a:solidFill>
                <a:schemeClr val="tx1"/>
              </a:solidFill>
            </a:ln>
          </p:spPr>
          <p:txBody>
            <a:bodyPr wrap="none">
              <a:spAutoFit/>
            </a:bodyPr>
            <a:lstStyle/>
            <a:p>
              <a:pPr>
                <a:defRPr/>
              </a:pPr>
              <a:r>
                <a:rPr lang="en-US" sz="1800" b="1" dirty="0">
                  <a:solidFill>
                    <a:schemeClr val="bg1"/>
                  </a:solidFill>
                  <a:ea typeface="+mn-ea"/>
                </a:rPr>
                <a:t>.CCM</a:t>
              </a:r>
            </a:p>
          </p:txBody>
        </p:sp>
        <p:sp>
          <p:nvSpPr>
            <p:cNvPr id="48" name="TextBox 47"/>
            <p:cNvSpPr txBox="1"/>
            <p:nvPr/>
          </p:nvSpPr>
          <p:spPr>
            <a:xfrm rot="291007">
              <a:off x="1967150" y="4113898"/>
              <a:ext cx="1219646" cy="412490"/>
            </a:xfrm>
            <a:prstGeom prst="rect">
              <a:avLst/>
            </a:prstGeom>
            <a:solidFill>
              <a:schemeClr val="accent4">
                <a:lumMod val="60000"/>
                <a:lumOff val="40000"/>
              </a:schemeClr>
            </a:solidFill>
            <a:ln>
              <a:solidFill>
                <a:schemeClr val="tx1"/>
              </a:solidFill>
            </a:ln>
          </p:spPr>
          <p:txBody>
            <a:bodyPr wrap="none">
              <a:spAutoFit/>
            </a:bodyPr>
            <a:lstStyle/>
            <a:p>
              <a:pPr>
                <a:defRPr/>
              </a:pPr>
              <a:r>
                <a:rPr lang="en-US" sz="1100" b="1" dirty="0">
                  <a:solidFill>
                    <a:schemeClr val="bg1"/>
                  </a:solidFill>
                  <a:ea typeface="+mn-ea"/>
                </a:rPr>
                <a:t>.ENCASE</a:t>
              </a:r>
            </a:p>
          </p:txBody>
        </p:sp>
        <p:sp>
          <p:nvSpPr>
            <p:cNvPr id="20574" name="TextBox 48"/>
            <p:cNvSpPr txBox="1">
              <a:spLocks noChangeArrowheads="1"/>
            </p:cNvSpPr>
            <p:nvPr/>
          </p:nvSpPr>
          <p:spPr bwMode="auto">
            <a:xfrm rot="-235094">
              <a:off x="801195" y="2893802"/>
              <a:ext cx="805632" cy="412884"/>
            </a:xfrm>
            <a:prstGeom prst="rect">
              <a:avLst/>
            </a:prstGeom>
            <a:solidFill>
              <a:srgbClr val="92D050"/>
            </a:solidFill>
            <a:ln w="9525">
              <a:solidFill>
                <a:schemeClr val="tx1"/>
              </a:solidFill>
              <a:miter lim="800000"/>
              <a:headEnd/>
              <a:tailEnd/>
            </a:ln>
          </p:spPr>
          <p:txBody>
            <a:bodyPr wrap="none">
              <a:spAutoFit/>
            </a:bodyPr>
            <a:lstStyle/>
            <a:p>
              <a:r>
                <a:rPr lang="en-US" altLang="zh-CN" sz="1100" b="1">
                  <a:solidFill>
                    <a:schemeClr val="bg1"/>
                  </a:solidFill>
                </a:rPr>
                <a:t>.ODB</a:t>
              </a:r>
            </a:p>
          </p:txBody>
        </p:sp>
        <p:sp>
          <p:nvSpPr>
            <p:cNvPr id="20575" name="TextBox 49"/>
            <p:cNvSpPr txBox="1">
              <a:spLocks noChangeArrowheads="1"/>
            </p:cNvSpPr>
            <p:nvPr/>
          </p:nvSpPr>
          <p:spPr bwMode="auto">
            <a:xfrm rot="-1208356">
              <a:off x="415345" y="3400911"/>
              <a:ext cx="993100" cy="534320"/>
            </a:xfrm>
            <a:prstGeom prst="rect">
              <a:avLst/>
            </a:prstGeom>
            <a:solidFill>
              <a:srgbClr val="00B0F0"/>
            </a:solidFill>
            <a:ln w="9525">
              <a:solidFill>
                <a:schemeClr val="tx1"/>
              </a:solidFill>
              <a:miter lim="800000"/>
              <a:headEnd/>
              <a:tailEnd/>
            </a:ln>
          </p:spPr>
          <p:txBody>
            <a:bodyPr wrap="none">
              <a:spAutoFit/>
            </a:bodyPr>
            <a:lstStyle/>
            <a:p>
              <a:r>
                <a:rPr lang="en-US" altLang="zh-CN" b="1">
                  <a:solidFill>
                    <a:schemeClr val="bg1"/>
                  </a:solidFill>
                </a:rPr>
                <a:t>.RTH</a:t>
              </a:r>
            </a:p>
          </p:txBody>
        </p:sp>
        <p:sp>
          <p:nvSpPr>
            <p:cNvPr id="20576" name="TextBox 50"/>
            <p:cNvSpPr txBox="1">
              <a:spLocks noChangeArrowheads="1"/>
            </p:cNvSpPr>
            <p:nvPr/>
          </p:nvSpPr>
          <p:spPr bwMode="auto">
            <a:xfrm rot="2755487">
              <a:off x="1943685" y="4781508"/>
              <a:ext cx="1657609" cy="507605"/>
            </a:xfrm>
            <a:prstGeom prst="rect">
              <a:avLst/>
            </a:prstGeom>
            <a:solidFill>
              <a:srgbClr val="FFC000"/>
            </a:solidFill>
            <a:ln w="9525">
              <a:solidFill>
                <a:srgbClr val="FFFF00"/>
              </a:solidFill>
              <a:miter lim="800000"/>
              <a:headEnd/>
              <a:tailEnd/>
            </a:ln>
          </p:spPr>
          <p:txBody>
            <a:bodyPr wrap="none">
              <a:spAutoFit/>
            </a:bodyPr>
            <a:lstStyle/>
            <a:p>
              <a:r>
                <a:rPr lang="en-US" altLang="zh-CN" b="1">
                  <a:solidFill>
                    <a:schemeClr val="bg1"/>
                  </a:solidFill>
                </a:rPr>
                <a:t>.D3PLOT</a:t>
              </a:r>
            </a:p>
          </p:txBody>
        </p:sp>
        <p:sp>
          <p:nvSpPr>
            <p:cNvPr id="20577" name="TextBox 51"/>
            <p:cNvSpPr txBox="1">
              <a:spLocks noChangeArrowheads="1"/>
            </p:cNvSpPr>
            <p:nvPr/>
          </p:nvSpPr>
          <p:spPr bwMode="auto">
            <a:xfrm>
              <a:off x="1990736" y="4322676"/>
              <a:ext cx="663830" cy="412884"/>
            </a:xfrm>
            <a:prstGeom prst="rect">
              <a:avLst/>
            </a:prstGeom>
            <a:solidFill>
              <a:srgbClr val="00B050"/>
            </a:solidFill>
            <a:ln w="9525">
              <a:solidFill>
                <a:schemeClr val="tx1"/>
              </a:solidFill>
              <a:miter lim="800000"/>
              <a:headEnd/>
              <a:tailEnd/>
            </a:ln>
          </p:spPr>
          <p:txBody>
            <a:bodyPr wrap="none">
              <a:spAutoFit/>
            </a:bodyPr>
            <a:lstStyle/>
            <a:p>
              <a:r>
                <a:rPr lang="en-US" altLang="zh-CN" sz="1100" b="1">
                  <a:solidFill>
                    <a:schemeClr val="bg1"/>
                  </a:solidFill>
                </a:rPr>
                <a:t>.bdf</a:t>
              </a:r>
            </a:p>
          </p:txBody>
        </p:sp>
        <p:sp>
          <p:nvSpPr>
            <p:cNvPr id="20578" name="TextBox 52"/>
            <p:cNvSpPr txBox="1">
              <a:spLocks noChangeArrowheads="1"/>
            </p:cNvSpPr>
            <p:nvPr/>
          </p:nvSpPr>
          <p:spPr bwMode="auto">
            <a:xfrm rot="-1231003">
              <a:off x="2120812" y="3692771"/>
              <a:ext cx="651811" cy="412884"/>
            </a:xfrm>
            <a:prstGeom prst="rect">
              <a:avLst/>
            </a:prstGeom>
            <a:solidFill>
              <a:srgbClr val="C00000"/>
            </a:solidFill>
            <a:ln w="9525">
              <a:solidFill>
                <a:schemeClr val="tx1"/>
              </a:solidFill>
              <a:miter lim="800000"/>
              <a:headEnd/>
              <a:tailEnd/>
            </a:ln>
          </p:spPr>
          <p:txBody>
            <a:bodyPr wrap="none">
              <a:spAutoFit/>
            </a:bodyPr>
            <a:lstStyle/>
            <a:p>
              <a:r>
                <a:rPr lang="en-US" altLang="zh-CN" sz="1100" b="1">
                  <a:solidFill>
                    <a:schemeClr val="bg1"/>
                  </a:solidFill>
                </a:rPr>
                <a:t>.FIL</a:t>
              </a:r>
            </a:p>
          </p:txBody>
        </p:sp>
        <p:sp>
          <p:nvSpPr>
            <p:cNvPr id="54" name="TextBox 53"/>
            <p:cNvSpPr txBox="1"/>
            <p:nvPr/>
          </p:nvSpPr>
          <p:spPr>
            <a:xfrm rot="759577">
              <a:off x="3461865" y="2836326"/>
              <a:ext cx="760333" cy="412490"/>
            </a:xfrm>
            <a:prstGeom prst="rect">
              <a:avLst/>
            </a:prstGeom>
            <a:solidFill>
              <a:schemeClr val="tx2">
                <a:lumMod val="75000"/>
              </a:schemeClr>
            </a:solidFill>
            <a:ln>
              <a:solidFill>
                <a:schemeClr val="tx1"/>
              </a:solidFill>
            </a:ln>
          </p:spPr>
          <p:txBody>
            <a:bodyPr wrap="none">
              <a:spAutoFit/>
            </a:bodyPr>
            <a:lstStyle/>
            <a:p>
              <a:pPr>
                <a:defRPr/>
              </a:pPr>
              <a:r>
                <a:rPr lang="en-US" sz="1100" b="1" dirty="0">
                  <a:solidFill>
                    <a:schemeClr val="bg1"/>
                  </a:solidFill>
                  <a:ea typeface="+mn-ea"/>
                </a:rPr>
                <a:t>.PAT</a:t>
              </a:r>
            </a:p>
          </p:txBody>
        </p:sp>
        <p:sp>
          <p:nvSpPr>
            <p:cNvPr id="20580" name="TextBox 54"/>
            <p:cNvSpPr txBox="1">
              <a:spLocks noChangeArrowheads="1"/>
            </p:cNvSpPr>
            <p:nvPr/>
          </p:nvSpPr>
          <p:spPr bwMode="auto">
            <a:xfrm rot="-1540419">
              <a:off x="2892303" y="1888493"/>
              <a:ext cx="990696" cy="485747"/>
            </a:xfrm>
            <a:prstGeom prst="rect">
              <a:avLst/>
            </a:prstGeom>
            <a:solidFill>
              <a:srgbClr val="FF0000"/>
            </a:solidFill>
            <a:ln w="9525">
              <a:solidFill>
                <a:schemeClr val="tx1"/>
              </a:solidFill>
              <a:miter lim="800000"/>
              <a:headEnd/>
              <a:tailEnd/>
            </a:ln>
          </p:spPr>
          <p:txBody>
            <a:bodyPr wrap="none">
              <a:spAutoFit/>
            </a:bodyPr>
            <a:lstStyle/>
            <a:p>
              <a:r>
                <a:rPr lang="en-US" altLang="zh-CN" sz="1400" b="1">
                  <a:solidFill>
                    <a:schemeClr val="bg1"/>
                  </a:solidFill>
                </a:rPr>
                <a:t>.</a:t>
              </a:r>
              <a:r>
                <a:rPr lang="en-US" altLang="zh-CN" sz="1200" b="1">
                  <a:solidFill>
                    <a:schemeClr val="bg1"/>
                  </a:solidFill>
                </a:rPr>
                <a:t>CASE</a:t>
              </a:r>
              <a:endParaRPr lang="en-US" altLang="zh-CN" sz="1400" b="1">
                <a:solidFill>
                  <a:schemeClr val="bg1"/>
                </a:solidFill>
              </a:endParaRPr>
            </a:p>
          </p:txBody>
        </p:sp>
        <p:sp>
          <p:nvSpPr>
            <p:cNvPr id="56" name="TextBox 55"/>
            <p:cNvSpPr txBox="1"/>
            <p:nvPr/>
          </p:nvSpPr>
          <p:spPr>
            <a:xfrm rot="2267838">
              <a:off x="2182535" y="2773307"/>
              <a:ext cx="783687" cy="412490"/>
            </a:xfrm>
            <a:prstGeom prst="rect">
              <a:avLst/>
            </a:prstGeom>
            <a:solidFill>
              <a:schemeClr val="accent6">
                <a:lumMod val="75000"/>
              </a:schemeClr>
            </a:solidFill>
            <a:ln>
              <a:solidFill>
                <a:schemeClr val="tx1"/>
              </a:solidFill>
            </a:ln>
          </p:spPr>
          <p:txBody>
            <a:bodyPr wrap="none">
              <a:spAutoFit/>
            </a:bodyPr>
            <a:lstStyle/>
            <a:p>
              <a:pPr>
                <a:defRPr/>
              </a:pPr>
              <a:r>
                <a:rPr lang="en-US" sz="1100" b="1" dirty="0">
                  <a:solidFill>
                    <a:schemeClr val="bg1"/>
                  </a:solidFill>
                  <a:ea typeface="+mn-ea"/>
                </a:rPr>
                <a:t>.CAS</a:t>
              </a:r>
            </a:p>
          </p:txBody>
        </p:sp>
        <p:sp>
          <p:nvSpPr>
            <p:cNvPr id="57" name="TextBox 56"/>
            <p:cNvSpPr txBox="1"/>
            <p:nvPr/>
          </p:nvSpPr>
          <p:spPr>
            <a:xfrm rot="20297006">
              <a:off x="944723" y="2137385"/>
              <a:ext cx="757738" cy="398168"/>
            </a:xfrm>
            <a:prstGeom prst="rect">
              <a:avLst/>
            </a:prstGeom>
            <a:solidFill>
              <a:schemeClr val="bg2">
                <a:lumMod val="50000"/>
              </a:schemeClr>
            </a:solidFill>
            <a:ln>
              <a:solidFill>
                <a:schemeClr val="tx1"/>
              </a:solidFill>
            </a:ln>
          </p:spPr>
          <p:txBody>
            <a:bodyPr wrap="none">
              <a:spAutoFit/>
            </a:bodyPr>
            <a:lstStyle/>
            <a:p>
              <a:pPr>
                <a:defRPr/>
              </a:pPr>
              <a:r>
                <a:rPr lang="en-US" sz="1050" b="1" dirty="0">
                  <a:solidFill>
                    <a:schemeClr val="bg1"/>
                  </a:solidFill>
                  <a:ea typeface="+mn-ea"/>
                </a:rPr>
                <a:t>.OUT</a:t>
              </a:r>
            </a:p>
          </p:txBody>
        </p:sp>
        <p:sp>
          <p:nvSpPr>
            <p:cNvPr id="58" name="TextBox 57"/>
            <p:cNvSpPr txBox="1"/>
            <p:nvPr/>
          </p:nvSpPr>
          <p:spPr>
            <a:xfrm rot="19779127">
              <a:off x="2992173" y="3397770"/>
              <a:ext cx="1063947" cy="535664"/>
            </a:xfrm>
            <a:prstGeom prst="rect">
              <a:avLst/>
            </a:prstGeom>
            <a:solidFill>
              <a:schemeClr val="accent5">
                <a:lumMod val="75000"/>
              </a:schemeClr>
            </a:solidFill>
            <a:ln>
              <a:solidFill>
                <a:schemeClr val="tx1"/>
              </a:solidFill>
            </a:ln>
          </p:spPr>
          <p:txBody>
            <a:bodyPr wrap="none">
              <a:spAutoFit/>
            </a:bodyPr>
            <a:lstStyle/>
            <a:p>
              <a:pPr>
                <a:defRPr/>
              </a:pPr>
              <a:r>
                <a:rPr lang="en-US" b="1" dirty="0">
                  <a:solidFill>
                    <a:schemeClr val="bg1"/>
                  </a:solidFill>
                  <a:ea typeface="+mn-ea"/>
                </a:rPr>
                <a:t>.CCM</a:t>
              </a:r>
            </a:p>
          </p:txBody>
        </p:sp>
        <p:sp>
          <p:nvSpPr>
            <p:cNvPr id="59" name="Freeform 58"/>
            <p:cNvSpPr/>
            <p:nvPr/>
          </p:nvSpPr>
          <p:spPr>
            <a:xfrm>
              <a:off x="3521551" y="1578807"/>
              <a:ext cx="121964" cy="280722"/>
            </a:xfrm>
            <a:custGeom>
              <a:avLst/>
              <a:gdLst>
                <a:gd name="connsiteX0" fmla="*/ 0 w 230227"/>
                <a:gd name="connsiteY0" fmla="*/ 0 h 509798"/>
                <a:gd name="connsiteX1" fmla="*/ 136478 w 230227"/>
                <a:gd name="connsiteY1" fmla="*/ 191069 h 509798"/>
                <a:gd name="connsiteX2" fmla="*/ 150126 w 230227"/>
                <a:gd name="connsiteY2" fmla="*/ 232012 h 509798"/>
                <a:gd name="connsiteX3" fmla="*/ 191069 w 230227"/>
                <a:gd name="connsiteY3" fmla="*/ 286603 h 509798"/>
                <a:gd name="connsiteX4" fmla="*/ 191069 w 230227"/>
                <a:gd name="connsiteY4" fmla="*/ 477672 h 509798"/>
                <a:gd name="connsiteX5" fmla="*/ 122830 w 230227"/>
                <a:gd name="connsiteY5" fmla="*/ 395785 h 509798"/>
                <a:gd name="connsiteX6" fmla="*/ 81887 w 230227"/>
                <a:gd name="connsiteY6" fmla="*/ 354842 h 509798"/>
                <a:gd name="connsiteX7" fmla="*/ 136478 w 230227"/>
                <a:gd name="connsiteY7" fmla="*/ 204716 h 509798"/>
                <a:gd name="connsiteX8" fmla="*/ 163773 w 230227"/>
                <a:gd name="connsiteY8" fmla="*/ 109182 h 509798"/>
                <a:gd name="connsiteX9" fmla="*/ 191069 w 230227"/>
                <a:gd name="connsiteY9" fmla="*/ 68239 h 509798"/>
                <a:gd name="connsiteX10" fmla="*/ 204717 w 230227"/>
                <a:gd name="connsiteY10" fmla="*/ 13648 h 5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227" h="509798">
                  <a:moveTo>
                    <a:pt x="0" y="0"/>
                  </a:moveTo>
                  <a:lnTo>
                    <a:pt x="136478" y="191069"/>
                  </a:lnTo>
                  <a:cubicBezTo>
                    <a:pt x="144840" y="202775"/>
                    <a:pt x="142989" y="219522"/>
                    <a:pt x="150126" y="232012"/>
                  </a:cubicBezTo>
                  <a:cubicBezTo>
                    <a:pt x="161411" y="251761"/>
                    <a:pt x="177421" y="268406"/>
                    <a:pt x="191069" y="286603"/>
                  </a:cubicBezTo>
                  <a:cubicBezTo>
                    <a:pt x="230227" y="404079"/>
                    <a:pt x="225342" y="340577"/>
                    <a:pt x="191069" y="477672"/>
                  </a:cubicBezTo>
                  <a:cubicBezTo>
                    <a:pt x="71445" y="358045"/>
                    <a:pt x="217842" y="509798"/>
                    <a:pt x="122830" y="395785"/>
                  </a:cubicBezTo>
                  <a:cubicBezTo>
                    <a:pt x="110474" y="380958"/>
                    <a:pt x="95535" y="368490"/>
                    <a:pt x="81887" y="354842"/>
                  </a:cubicBezTo>
                  <a:cubicBezTo>
                    <a:pt x="140662" y="119737"/>
                    <a:pt x="76348" y="324975"/>
                    <a:pt x="136478" y="204716"/>
                  </a:cubicBezTo>
                  <a:cubicBezTo>
                    <a:pt x="163043" y="151588"/>
                    <a:pt x="137530" y="170416"/>
                    <a:pt x="163773" y="109182"/>
                  </a:cubicBezTo>
                  <a:cubicBezTo>
                    <a:pt x="170234" y="94106"/>
                    <a:pt x="181970" y="81887"/>
                    <a:pt x="191069" y="68239"/>
                  </a:cubicBezTo>
                  <a:cubicBezTo>
                    <a:pt x="206156" y="22979"/>
                    <a:pt x="204717" y="41681"/>
                    <a:pt x="204717" y="1364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sp>
          <p:nvSpPr>
            <p:cNvPr id="60" name="Freeform 59"/>
            <p:cNvSpPr/>
            <p:nvPr/>
          </p:nvSpPr>
          <p:spPr>
            <a:xfrm>
              <a:off x="3215342" y="5082103"/>
              <a:ext cx="124560" cy="283587"/>
            </a:xfrm>
            <a:custGeom>
              <a:avLst/>
              <a:gdLst>
                <a:gd name="connsiteX0" fmla="*/ 0 w 230227"/>
                <a:gd name="connsiteY0" fmla="*/ 0 h 509798"/>
                <a:gd name="connsiteX1" fmla="*/ 136478 w 230227"/>
                <a:gd name="connsiteY1" fmla="*/ 191069 h 509798"/>
                <a:gd name="connsiteX2" fmla="*/ 150126 w 230227"/>
                <a:gd name="connsiteY2" fmla="*/ 232012 h 509798"/>
                <a:gd name="connsiteX3" fmla="*/ 191069 w 230227"/>
                <a:gd name="connsiteY3" fmla="*/ 286603 h 509798"/>
                <a:gd name="connsiteX4" fmla="*/ 191069 w 230227"/>
                <a:gd name="connsiteY4" fmla="*/ 477672 h 509798"/>
                <a:gd name="connsiteX5" fmla="*/ 122830 w 230227"/>
                <a:gd name="connsiteY5" fmla="*/ 395785 h 509798"/>
                <a:gd name="connsiteX6" fmla="*/ 81887 w 230227"/>
                <a:gd name="connsiteY6" fmla="*/ 354842 h 509798"/>
                <a:gd name="connsiteX7" fmla="*/ 136478 w 230227"/>
                <a:gd name="connsiteY7" fmla="*/ 204716 h 509798"/>
                <a:gd name="connsiteX8" fmla="*/ 163773 w 230227"/>
                <a:gd name="connsiteY8" fmla="*/ 109182 h 509798"/>
                <a:gd name="connsiteX9" fmla="*/ 191069 w 230227"/>
                <a:gd name="connsiteY9" fmla="*/ 68239 h 509798"/>
                <a:gd name="connsiteX10" fmla="*/ 204717 w 230227"/>
                <a:gd name="connsiteY10" fmla="*/ 13648 h 5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227" h="509798">
                  <a:moveTo>
                    <a:pt x="0" y="0"/>
                  </a:moveTo>
                  <a:lnTo>
                    <a:pt x="136478" y="191069"/>
                  </a:lnTo>
                  <a:cubicBezTo>
                    <a:pt x="144840" y="202775"/>
                    <a:pt x="142989" y="219522"/>
                    <a:pt x="150126" y="232012"/>
                  </a:cubicBezTo>
                  <a:cubicBezTo>
                    <a:pt x="161411" y="251761"/>
                    <a:pt x="177421" y="268406"/>
                    <a:pt x="191069" y="286603"/>
                  </a:cubicBezTo>
                  <a:cubicBezTo>
                    <a:pt x="230227" y="404079"/>
                    <a:pt x="225342" y="340577"/>
                    <a:pt x="191069" y="477672"/>
                  </a:cubicBezTo>
                  <a:cubicBezTo>
                    <a:pt x="71445" y="358045"/>
                    <a:pt x="217842" y="509798"/>
                    <a:pt x="122830" y="395785"/>
                  </a:cubicBezTo>
                  <a:cubicBezTo>
                    <a:pt x="110474" y="380958"/>
                    <a:pt x="95535" y="368490"/>
                    <a:pt x="81887" y="354842"/>
                  </a:cubicBezTo>
                  <a:cubicBezTo>
                    <a:pt x="140662" y="119737"/>
                    <a:pt x="76348" y="324975"/>
                    <a:pt x="136478" y="204716"/>
                  </a:cubicBezTo>
                  <a:cubicBezTo>
                    <a:pt x="163043" y="151588"/>
                    <a:pt x="137530" y="170416"/>
                    <a:pt x="163773" y="109182"/>
                  </a:cubicBezTo>
                  <a:cubicBezTo>
                    <a:pt x="170234" y="94106"/>
                    <a:pt x="181970" y="81887"/>
                    <a:pt x="191069" y="68239"/>
                  </a:cubicBezTo>
                  <a:cubicBezTo>
                    <a:pt x="206156" y="22979"/>
                    <a:pt x="204717" y="41681"/>
                    <a:pt x="204717" y="1364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sp>
          <p:nvSpPr>
            <p:cNvPr id="61" name="Freeform 60"/>
            <p:cNvSpPr/>
            <p:nvPr/>
          </p:nvSpPr>
          <p:spPr>
            <a:xfrm>
              <a:off x="4131373" y="4016505"/>
              <a:ext cx="121965" cy="283587"/>
            </a:xfrm>
            <a:custGeom>
              <a:avLst/>
              <a:gdLst>
                <a:gd name="connsiteX0" fmla="*/ 0 w 230227"/>
                <a:gd name="connsiteY0" fmla="*/ 0 h 509798"/>
                <a:gd name="connsiteX1" fmla="*/ 136478 w 230227"/>
                <a:gd name="connsiteY1" fmla="*/ 191069 h 509798"/>
                <a:gd name="connsiteX2" fmla="*/ 150126 w 230227"/>
                <a:gd name="connsiteY2" fmla="*/ 232012 h 509798"/>
                <a:gd name="connsiteX3" fmla="*/ 191069 w 230227"/>
                <a:gd name="connsiteY3" fmla="*/ 286603 h 509798"/>
                <a:gd name="connsiteX4" fmla="*/ 191069 w 230227"/>
                <a:gd name="connsiteY4" fmla="*/ 477672 h 509798"/>
                <a:gd name="connsiteX5" fmla="*/ 122830 w 230227"/>
                <a:gd name="connsiteY5" fmla="*/ 395785 h 509798"/>
                <a:gd name="connsiteX6" fmla="*/ 81887 w 230227"/>
                <a:gd name="connsiteY6" fmla="*/ 354842 h 509798"/>
                <a:gd name="connsiteX7" fmla="*/ 136478 w 230227"/>
                <a:gd name="connsiteY7" fmla="*/ 204716 h 509798"/>
                <a:gd name="connsiteX8" fmla="*/ 163773 w 230227"/>
                <a:gd name="connsiteY8" fmla="*/ 109182 h 509798"/>
                <a:gd name="connsiteX9" fmla="*/ 191069 w 230227"/>
                <a:gd name="connsiteY9" fmla="*/ 68239 h 509798"/>
                <a:gd name="connsiteX10" fmla="*/ 204717 w 230227"/>
                <a:gd name="connsiteY10" fmla="*/ 13648 h 5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227" h="509798">
                  <a:moveTo>
                    <a:pt x="0" y="0"/>
                  </a:moveTo>
                  <a:lnTo>
                    <a:pt x="136478" y="191069"/>
                  </a:lnTo>
                  <a:cubicBezTo>
                    <a:pt x="144840" y="202775"/>
                    <a:pt x="142989" y="219522"/>
                    <a:pt x="150126" y="232012"/>
                  </a:cubicBezTo>
                  <a:cubicBezTo>
                    <a:pt x="161411" y="251761"/>
                    <a:pt x="177421" y="268406"/>
                    <a:pt x="191069" y="286603"/>
                  </a:cubicBezTo>
                  <a:cubicBezTo>
                    <a:pt x="230227" y="404079"/>
                    <a:pt x="225342" y="340577"/>
                    <a:pt x="191069" y="477672"/>
                  </a:cubicBezTo>
                  <a:cubicBezTo>
                    <a:pt x="71445" y="358045"/>
                    <a:pt x="217842" y="509798"/>
                    <a:pt x="122830" y="395785"/>
                  </a:cubicBezTo>
                  <a:cubicBezTo>
                    <a:pt x="110474" y="380958"/>
                    <a:pt x="95535" y="368490"/>
                    <a:pt x="81887" y="354842"/>
                  </a:cubicBezTo>
                  <a:cubicBezTo>
                    <a:pt x="140662" y="119737"/>
                    <a:pt x="76348" y="324975"/>
                    <a:pt x="136478" y="204716"/>
                  </a:cubicBezTo>
                  <a:cubicBezTo>
                    <a:pt x="163043" y="151588"/>
                    <a:pt x="137530" y="170416"/>
                    <a:pt x="163773" y="109182"/>
                  </a:cubicBezTo>
                  <a:cubicBezTo>
                    <a:pt x="170234" y="94106"/>
                    <a:pt x="181970" y="81887"/>
                    <a:pt x="191069" y="68239"/>
                  </a:cubicBezTo>
                  <a:cubicBezTo>
                    <a:pt x="206156" y="22979"/>
                    <a:pt x="204717" y="41681"/>
                    <a:pt x="204717" y="1364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sp>
          <p:nvSpPr>
            <p:cNvPr id="62" name="Freeform 61"/>
            <p:cNvSpPr/>
            <p:nvPr/>
          </p:nvSpPr>
          <p:spPr>
            <a:xfrm>
              <a:off x="1388468" y="1959786"/>
              <a:ext cx="121964" cy="280722"/>
            </a:xfrm>
            <a:custGeom>
              <a:avLst/>
              <a:gdLst>
                <a:gd name="connsiteX0" fmla="*/ 0 w 230227"/>
                <a:gd name="connsiteY0" fmla="*/ 0 h 509798"/>
                <a:gd name="connsiteX1" fmla="*/ 136478 w 230227"/>
                <a:gd name="connsiteY1" fmla="*/ 191069 h 509798"/>
                <a:gd name="connsiteX2" fmla="*/ 150126 w 230227"/>
                <a:gd name="connsiteY2" fmla="*/ 232012 h 509798"/>
                <a:gd name="connsiteX3" fmla="*/ 191069 w 230227"/>
                <a:gd name="connsiteY3" fmla="*/ 286603 h 509798"/>
                <a:gd name="connsiteX4" fmla="*/ 191069 w 230227"/>
                <a:gd name="connsiteY4" fmla="*/ 477672 h 509798"/>
                <a:gd name="connsiteX5" fmla="*/ 122830 w 230227"/>
                <a:gd name="connsiteY5" fmla="*/ 395785 h 509798"/>
                <a:gd name="connsiteX6" fmla="*/ 81887 w 230227"/>
                <a:gd name="connsiteY6" fmla="*/ 354842 h 509798"/>
                <a:gd name="connsiteX7" fmla="*/ 136478 w 230227"/>
                <a:gd name="connsiteY7" fmla="*/ 204716 h 509798"/>
                <a:gd name="connsiteX8" fmla="*/ 163773 w 230227"/>
                <a:gd name="connsiteY8" fmla="*/ 109182 h 509798"/>
                <a:gd name="connsiteX9" fmla="*/ 191069 w 230227"/>
                <a:gd name="connsiteY9" fmla="*/ 68239 h 509798"/>
                <a:gd name="connsiteX10" fmla="*/ 204717 w 230227"/>
                <a:gd name="connsiteY10" fmla="*/ 13648 h 5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227" h="509798">
                  <a:moveTo>
                    <a:pt x="0" y="0"/>
                  </a:moveTo>
                  <a:lnTo>
                    <a:pt x="136478" y="191069"/>
                  </a:lnTo>
                  <a:cubicBezTo>
                    <a:pt x="144840" y="202775"/>
                    <a:pt x="142989" y="219522"/>
                    <a:pt x="150126" y="232012"/>
                  </a:cubicBezTo>
                  <a:cubicBezTo>
                    <a:pt x="161411" y="251761"/>
                    <a:pt x="177421" y="268406"/>
                    <a:pt x="191069" y="286603"/>
                  </a:cubicBezTo>
                  <a:cubicBezTo>
                    <a:pt x="230227" y="404079"/>
                    <a:pt x="225342" y="340577"/>
                    <a:pt x="191069" y="477672"/>
                  </a:cubicBezTo>
                  <a:cubicBezTo>
                    <a:pt x="71445" y="358045"/>
                    <a:pt x="217842" y="509798"/>
                    <a:pt x="122830" y="395785"/>
                  </a:cubicBezTo>
                  <a:cubicBezTo>
                    <a:pt x="110474" y="380958"/>
                    <a:pt x="95535" y="368490"/>
                    <a:pt x="81887" y="354842"/>
                  </a:cubicBezTo>
                  <a:cubicBezTo>
                    <a:pt x="140662" y="119737"/>
                    <a:pt x="76348" y="324975"/>
                    <a:pt x="136478" y="204716"/>
                  </a:cubicBezTo>
                  <a:cubicBezTo>
                    <a:pt x="163043" y="151588"/>
                    <a:pt x="137530" y="170416"/>
                    <a:pt x="163773" y="109182"/>
                  </a:cubicBezTo>
                  <a:cubicBezTo>
                    <a:pt x="170234" y="94106"/>
                    <a:pt x="181970" y="81887"/>
                    <a:pt x="191069" y="68239"/>
                  </a:cubicBezTo>
                  <a:cubicBezTo>
                    <a:pt x="206156" y="22979"/>
                    <a:pt x="204717" y="41681"/>
                    <a:pt x="204717" y="1364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sp>
          <p:nvSpPr>
            <p:cNvPr id="63" name="Freeform 62"/>
            <p:cNvSpPr/>
            <p:nvPr/>
          </p:nvSpPr>
          <p:spPr>
            <a:xfrm>
              <a:off x="4206629" y="2415244"/>
              <a:ext cx="124560" cy="283586"/>
            </a:xfrm>
            <a:custGeom>
              <a:avLst/>
              <a:gdLst>
                <a:gd name="connsiteX0" fmla="*/ 0 w 230227"/>
                <a:gd name="connsiteY0" fmla="*/ 0 h 509798"/>
                <a:gd name="connsiteX1" fmla="*/ 136478 w 230227"/>
                <a:gd name="connsiteY1" fmla="*/ 191069 h 509798"/>
                <a:gd name="connsiteX2" fmla="*/ 150126 w 230227"/>
                <a:gd name="connsiteY2" fmla="*/ 232012 h 509798"/>
                <a:gd name="connsiteX3" fmla="*/ 191069 w 230227"/>
                <a:gd name="connsiteY3" fmla="*/ 286603 h 509798"/>
                <a:gd name="connsiteX4" fmla="*/ 191069 w 230227"/>
                <a:gd name="connsiteY4" fmla="*/ 477672 h 509798"/>
                <a:gd name="connsiteX5" fmla="*/ 122830 w 230227"/>
                <a:gd name="connsiteY5" fmla="*/ 395785 h 509798"/>
                <a:gd name="connsiteX6" fmla="*/ 81887 w 230227"/>
                <a:gd name="connsiteY6" fmla="*/ 354842 h 509798"/>
                <a:gd name="connsiteX7" fmla="*/ 136478 w 230227"/>
                <a:gd name="connsiteY7" fmla="*/ 204716 h 509798"/>
                <a:gd name="connsiteX8" fmla="*/ 163773 w 230227"/>
                <a:gd name="connsiteY8" fmla="*/ 109182 h 509798"/>
                <a:gd name="connsiteX9" fmla="*/ 191069 w 230227"/>
                <a:gd name="connsiteY9" fmla="*/ 68239 h 509798"/>
                <a:gd name="connsiteX10" fmla="*/ 204717 w 230227"/>
                <a:gd name="connsiteY10" fmla="*/ 13648 h 5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227" h="509798">
                  <a:moveTo>
                    <a:pt x="0" y="0"/>
                  </a:moveTo>
                  <a:lnTo>
                    <a:pt x="136478" y="191069"/>
                  </a:lnTo>
                  <a:cubicBezTo>
                    <a:pt x="144840" y="202775"/>
                    <a:pt x="142989" y="219522"/>
                    <a:pt x="150126" y="232012"/>
                  </a:cubicBezTo>
                  <a:cubicBezTo>
                    <a:pt x="161411" y="251761"/>
                    <a:pt x="177421" y="268406"/>
                    <a:pt x="191069" y="286603"/>
                  </a:cubicBezTo>
                  <a:cubicBezTo>
                    <a:pt x="230227" y="404079"/>
                    <a:pt x="225342" y="340577"/>
                    <a:pt x="191069" y="477672"/>
                  </a:cubicBezTo>
                  <a:cubicBezTo>
                    <a:pt x="71445" y="358045"/>
                    <a:pt x="217842" y="509798"/>
                    <a:pt x="122830" y="395785"/>
                  </a:cubicBezTo>
                  <a:cubicBezTo>
                    <a:pt x="110474" y="380958"/>
                    <a:pt x="95535" y="368490"/>
                    <a:pt x="81887" y="354842"/>
                  </a:cubicBezTo>
                  <a:cubicBezTo>
                    <a:pt x="140662" y="119737"/>
                    <a:pt x="76348" y="324975"/>
                    <a:pt x="136478" y="204716"/>
                  </a:cubicBezTo>
                  <a:cubicBezTo>
                    <a:pt x="163043" y="151588"/>
                    <a:pt x="137530" y="170416"/>
                    <a:pt x="163773" y="109182"/>
                  </a:cubicBezTo>
                  <a:cubicBezTo>
                    <a:pt x="170234" y="94106"/>
                    <a:pt x="181970" y="81887"/>
                    <a:pt x="191069" y="68239"/>
                  </a:cubicBezTo>
                  <a:cubicBezTo>
                    <a:pt x="206156" y="22979"/>
                    <a:pt x="204717" y="41681"/>
                    <a:pt x="204717" y="1364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sp>
          <p:nvSpPr>
            <p:cNvPr id="64" name="Freeform 63"/>
            <p:cNvSpPr/>
            <p:nvPr/>
          </p:nvSpPr>
          <p:spPr>
            <a:xfrm>
              <a:off x="2301905" y="1501464"/>
              <a:ext cx="121964" cy="283587"/>
            </a:xfrm>
            <a:custGeom>
              <a:avLst/>
              <a:gdLst>
                <a:gd name="connsiteX0" fmla="*/ 0 w 230227"/>
                <a:gd name="connsiteY0" fmla="*/ 0 h 509798"/>
                <a:gd name="connsiteX1" fmla="*/ 136478 w 230227"/>
                <a:gd name="connsiteY1" fmla="*/ 191069 h 509798"/>
                <a:gd name="connsiteX2" fmla="*/ 150126 w 230227"/>
                <a:gd name="connsiteY2" fmla="*/ 232012 h 509798"/>
                <a:gd name="connsiteX3" fmla="*/ 191069 w 230227"/>
                <a:gd name="connsiteY3" fmla="*/ 286603 h 509798"/>
                <a:gd name="connsiteX4" fmla="*/ 191069 w 230227"/>
                <a:gd name="connsiteY4" fmla="*/ 477672 h 509798"/>
                <a:gd name="connsiteX5" fmla="*/ 122830 w 230227"/>
                <a:gd name="connsiteY5" fmla="*/ 395785 h 509798"/>
                <a:gd name="connsiteX6" fmla="*/ 81887 w 230227"/>
                <a:gd name="connsiteY6" fmla="*/ 354842 h 509798"/>
                <a:gd name="connsiteX7" fmla="*/ 136478 w 230227"/>
                <a:gd name="connsiteY7" fmla="*/ 204716 h 509798"/>
                <a:gd name="connsiteX8" fmla="*/ 163773 w 230227"/>
                <a:gd name="connsiteY8" fmla="*/ 109182 h 509798"/>
                <a:gd name="connsiteX9" fmla="*/ 191069 w 230227"/>
                <a:gd name="connsiteY9" fmla="*/ 68239 h 509798"/>
                <a:gd name="connsiteX10" fmla="*/ 204717 w 230227"/>
                <a:gd name="connsiteY10" fmla="*/ 13648 h 50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227" h="509798">
                  <a:moveTo>
                    <a:pt x="0" y="0"/>
                  </a:moveTo>
                  <a:lnTo>
                    <a:pt x="136478" y="191069"/>
                  </a:lnTo>
                  <a:cubicBezTo>
                    <a:pt x="144840" y="202775"/>
                    <a:pt x="142989" y="219522"/>
                    <a:pt x="150126" y="232012"/>
                  </a:cubicBezTo>
                  <a:cubicBezTo>
                    <a:pt x="161411" y="251761"/>
                    <a:pt x="177421" y="268406"/>
                    <a:pt x="191069" y="286603"/>
                  </a:cubicBezTo>
                  <a:cubicBezTo>
                    <a:pt x="230227" y="404079"/>
                    <a:pt x="225342" y="340577"/>
                    <a:pt x="191069" y="477672"/>
                  </a:cubicBezTo>
                  <a:cubicBezTo>
                    <a:pt x="71445" y="358045"/>
                    <a:pt x="217842" y="509798"/>
                    <a:pt x="122830" y="395785"/>
                  </a:cubicBezTo>
                  <a:cubicBezTo>
                    <a:pt x="110474" y="380958"/>
                    <a:pt x="95535" y="368490"/>
                    <a:pt x="81887" y="354842"/>
                  </a:cubicBezTo>
                  <a:cubicBezTo>
                    <a:pt x="140662" y="119737"/>
                    <a:pt x="76348" y="324975"/>
                    <a:pt x="136478" y="204716"/>
                  </a:cubicBezTo>
                  <a:cubicBezTo>
                    <a:pt x="163043" y="151588"/>
                    <a:pt x="137530" y="170416"/>
                    <a:pt x="163773" y="109182"/>
                  </a:cubicBezTo>
                  <a:cubicBezTo>
                    <a:pt x="170234" y="94106"/>
                    <a:pt x="181970" y="81887"/>
                    <a:pt x="191069" y="68239"/>
                  </a:cubicBezTo>
                  <a:cubicBezTo>
                    <a:pt x="206156" y="22979"/>
                    <a:pt x="204717" y="41681"/>
                    <a:pt x="204717" y="1364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sp>
        <p:nvSpPr>
          <p:cNvPr id="65" name="TextBox 64"/>
          <p:cNvSpPr txBox="1"/>
          <p:nvPr/>
        </p:nvSpPr>
        <p:spPr>
          <a:xfrm>
            <a:off x="7010401" y="54072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66" name="TextBox 65"/>
          <p:cNvSpPr txBox="1"/>
          <p:nvPr/>
        </p:nvSpPr>
        <p:spPr>
          <a:xfrm>
            <a:off x="6248401" y="49500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67" name="TextBox 66"/>
          <p:cNvSpPr txBox="1"/>
          <p:nvPr/>
        </p:nvSpPr>
        <p:spPr>
          <a:xfrm>
            <a:off x="6248401" y="4459069"/>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68" name="TextBox 67"/>
          <p:cNvSpPr txBox="1"/>
          <p:nvPr/>
        </p:nvSpPr>
        <p:spPr>
          <a:xfrm>
            <a:off x="5486401" y="54072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69" name="TextBox 68"/>
          <p:cNvSpPr txBox="1"/>
          <p:nvPr/>
        </p:nvSpPr>
        <p:spPr>
          <a:xfrm>
            <a:off x="7010401" y="49500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70" name="TextBox 69"/>
          <p:cNvSpPr txBox="1"/>
          <p:nvPr/>
        </p:nvSpPr>
        <p:spPr>
          <a:xfrm>
            <a:off x="7010401" y="4459069"/>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71" name="TextBox 70"/>
          <p:cNvSpPr txBox="1"/>
          <p:nvPr/>
        </p:nvSpPr>
        <p:spPr>
          <a:xfrm>
            <a:off x="5486401" y="4459069"/>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72" name="TextBox 71"/>
          <p:cNvSpPr txBox="1"/>
          <p:nvPr/>
        </p:nvSpPr>
        <p:spPr>
          <a:xfrm>
            <a:off x="5486401" y="49500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73" name="TextBox 72"/>
          <p:cNvSpPr txBox="1"/>
          <p:nvPr/>
        </p:nvSpPr>
        <p:spPr>
          <a:xfrm>
            <a:off x="6248401" y="5407223"/>
            <a:ext cx="609600" cy="307777"/>
          </a:xfrm>
          <a:prstGeom prst="rect">
            <a:avLst/>
          </a:prstGeom>
          <a:solidFill>
            <a:srgbClr val="92D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a:defRPr/>
            </a:pPr>
            <a:r>
              <a:rPr lang="en-US" sz="1400" b="1" dirty="0">
                <a:ea typeface="+mn-ea"/>
              </a:rPr>
              <a:t>.CAX</a:t>
            </a:r>
          </a:p>
        </p:txBody>
      </p:sp>
      <p:sp>
        <p:nvSpPr>
          <p:cNvPr id="74" name="Right Arrow 73"/>
          <p:cNvSpPr/>
          <p:nvPr/>
        </p:nvSpPr>
        <p:spPr bwMode="auto">
          <a:xfrm>
            <a:off x="4445876" y="4590450"/>
            <a:ext cx="504497" cy="725213"/>
          </a:xfrm>
          <a:prstGeom prst="rightArrow">
            <a:avLst/>
          </a:prstGeom>
          <a:solidFill>
            <a:srgbClr val="008000"/>
          </a:solidFill>
          <a:ln w="12700"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lstStyle/>
          <a:p>
            <a:pPr eaLnBrk="0" hangingPunct="0">
              <a:defRPr/>
            </a:pPr>
            <a:endParaRPr lang="en-US">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1000"/>
                                        <p:tgtEl>
                                          <p:spTgt spid="8"/>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1000"/>
                                        <p:tgtEl>
                                          <p:spTgt spid="9"/>
                                        </p:tgtEl>
                                      </p:cBhvr>
                                    </p:animEffect>
                                  </p:childTnLst>
                                </p:cTn>
                              </p:par>
                              <p:par>
                                <p:cTn id="22" presetID="2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10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1000"/>
                                        <p:tgtEl>
                                          <p:spTgt spid="13"/>
                                        </p:tgtEl>
                                      </p:cBhvr>
                                    </p:animEffect>
                                  </p:childTnLst>
                                </p:cTn>
                              </p:par>
                              <p:par>
                                <p:cTn id="34" presetID="22" presetClass="entr" presetSubtype="8"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1000"/>
                                        <p:tgtEl>
                                          <p:spTgt spid="14"/>
                                        </p:tgtEl>
                                      </p:cBhvr>
                                    </p:animEffect>
                                  </p:childTnLst>
                                </p:cTn>
                              </p:par>
                              <p:par>
                                <p:cTn id="37" presetID="22" presetClass="entr" presetSubtype="8"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left)">
                                      <p:cBhvr>
                                        <p:cTn id="39" dur="1000"/>
                                        <p:tgtEl>
                                          <p:spTgt spid="65"/>
                                        </p:tgtEl>
                                      </p:cBhvr>
                                    </p:animEffect>
                                  </p:childTnLst>
                                </p:cTn>
                              </p:par>
                              <p:par>
                                <p:cTn id="40" presetID="22" presetClass="entr" presetSubtype="8"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1000"/>
                                        <p:tgtEl>
                                          <p:spTgt spid="66"/>
                                        </p:tgtEl>
                                      </p:cBhvr>
                                    </p:animEffect>
                                  </p:childTnLst>
                                </p:cTn>
                              </p:par>
                              <p:par>
                                <p:cTn id="43" presetID="22" presetClass="entr" presetSubtype="8"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left)">
                                      <p:cBhvr>
                                        <p:cTn id="45" dur="1000"/>
                                        <p:tgtEl>
                                          <p:spTgt spid="67"/>
                                        </p:tgtEl>
                                      </p:cBhvr>
                                    </p:animEffect>
                                  </p:childTnLst>
                                </p:cTn>
                              </p:par>
                              <p:par>
                                <p:cTn id="46" presetID="22" presetClass="entr" presetSubtype="8" fill="hold"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left)">
                                      <p:cBhvr>
                                        <p:cTn id="48" dur="1000"/>
                                        <p:tgtEl>
                                          <p:spTgt spid="68"/>
                                        </p:tgtEl>
                                      </p:cBhvr>
                                    </p:animEffect>
                                  </p:childTnLst>
                                </p:cTn>
                              </p:par>
                              <p:par>
                                <p:cTn id="49" presetID="22" presetClass="entr" presetSubtype="8"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1000"/>
                                        <p:tgtEl>
                                          <p:spTgt spid="69"/>
                                        </p:tgtEl>
                                      </p:cBhvr>
                                    </p:animEffect>
                                  </p:childTnLst>
                                </p:cTn>
                              </p:par>
                              <p:par>
                                <p:cTn id="52" presetID="22" presetClass="entr" presetSubtype="8"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wipe(left)">
                                      <p:cBhvr>
                                        <p:cTn id="54" dur="1000"/>
                                        <p:tgtEl>
                                          <p:spTgt spid="70"/>
                                        </p:tgtEl>
                                      </p:cBhvr>
                                    </p:animEffect>
                                  </p:childTnLst>
                                </p:cTn>
                              </p:par>
                              <p:par>
                                <p:cTn id="55" presetID="22" presetClass="entr" presetSubtype="8"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1000"/>
                                        <p:tgtEl>
                                          <p:spTgt spid="71"/>
                                        </p:tgtEl>
                                      </p:cBhvr>
                                    </p:animEffect>
                                  </p:childTnLst>
                                </p:cTn>
                              </p:par>
                              <p:par>
                                <p:cTn id="58" presetID="22" presetClass="entr" presetSubtype="8" fill="hold"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1000"/>
                                        <p:tgtEl>
                                          <p:spTgt spid="72"/>
                                        </p:tgtEl>
                                      </p:cBhvr>
                                    </p:animEffect>
                                  </p:childTnLst>
                                </p:cTn>
                              </p:par>
                              <p:par>
                                <p:cTn id="61" presetID="22" presetClass="entr" presetSubtype="8"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left)">
                                      <p:cBhvr>
                                        <p:cTn id="63"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17475" y="400050"/>
            <a:ext cx="6899275" cy="538163"/>
          </a:xfrm>
        </p:spPr>
        <p:txBody>
          <a:bodyPr/>
          <a:lstStyle/>
          <a:p>
            <a:pPr eaLnBrk="1" hangingPunct="1"/>
            <a:r>
              <a:rPr lang="en-US" sz="3200" b="1" smtClean="0"/>
              <a:t>CAE Visualization &amp; Collaboration</a:t>
            </a:r>
          </a:p>
        </p:txBody>
      </p:sp>
      <p:sp>
        <p:nvSpPr>
          <p:cNvPr id="14339" name="Rectangle 3"/>
          <p:cNvSpPr>
            <a:spLocks noGrp="1" noChangeArrowheads="1"/>
          </p:cNvSpPr>
          <p:nvPr>
            <p:ph type="body" idx="4294967295"/>
          </p:nvPr>
        </p:nvSpPr>
        <p:spPr>
          <a:xfrm>
            <a:off x="296863" y="1651000"/>
            <a:ext cx="5368925" cy="4313238"/>
          </a:xfrm>
        </p:spPr>
        <p:txBody>
          <a:bodyPr/>
          <a:lstStyle/>
          <a:p>
            <a:pPr eaLnBrk="1" hangingPunct="1"/>
            <a:r>
              <a:rPr lang="en-US" dirty="0" smtClean="0"/>
              <a:t>PLM/SDM environment needs: </a:t>
            </a:r>
          </a:p>
          <a:p>
            <a:pPr lvl="1" eaLnBrk="1" hangingPunct="1"/>
            <a:r>
              <a:rPr lang="en-US" sz="1800" dirty="0" smtClean="0"/>
              <a:t>Support for common functionality across a broad range of CAE applications formats</a:t>
            </a:r>
          </a:p>
          <a:p>
            <a:pPr lvl="1" eaLnBrk="1" hangingPunct="1"/>
            <a:r>
              <a:rPr lang="en-US" sz="1800" dirty="0" smtClean="0"/>
              <a:t>Translators from many CAE solutions to common format</a:t>
            </a:r>
          </a:p>
          <a:p>
            <a:pPr lvl="1" eaLnBrk="1" hangingPunct="1"/>
            <a:r>
              <a:rPr lang="en-US" sz="1800" dirty="0" smtClean="0"/>
              <a:t>Data reduction for access and archival</a:t>
            </a:r>
          </a:p>
          <a:p>
            <a:pPr lvl="1" eaLnBrk="1" hangingPunct="1"/>
            <a:r>
              <a:rPr lang="en-US" sz="1800" dirty="0" smtClean="0"/>
              <a:t>Automated metadata extraction</a:t>
            </a:r>
          </a:p>
          <a:p>
            <a:pPr lvl="1" eaLnBrk="1" hangingPunct="1"/>
            <a:r>
              <a:rPr lang="en-US" sz="1800" dirty="0" smtClean="0"/>
              <a:t>Advanced visualization for design/analysis reviews</a:t>
            </a:r>
          </a:p>
          <a:p>
            <a:pPr lvl="1" eaLnBrk="1" hangingPunct="1"/>
            <a:r>
              <a:rPr lang="en-US" sz="1800" dirty="0" smtClean="0"/>
              <a:t>Simple and common visualization for management &amp; non-technical reviews</a:t>
            </a:r>
          </a:p>
          <a:p>
            <a:pPr lvl="1" eaLnBrk="1" hangingPunct="1"/>
            <a:r>
              <a:rPr lang="en-US" sz="1800" dirty="0" smtClean="0"/>
              <a:t>Automated CAE report generation</a:t>
            </a:r>
          </a:p>
          <a:p>
            <a:pPr lvl="1" eaLnBrk="1" hangingPunct="1"/>
            <a:endParaRPr lang="en-US" sz="1800" dirty="0" smtClean="0"/>
          </a:p>
        </p:txBody>
      </p:sp>
      <p:sp>
        <p:nvSpPr>
          <p:cNvPr id="14340" name="Text Box 5"/>
          <p:cNvSpPr txBox="1">
            <a:spLocks noChangeArrowheads="1"/>
          </p:cNvSpPr>
          <p:nvPr/>
        </p:nvSpPr>
        <p:spPr bwMode="auto">
          <a:xfrm>
            <a:off x="7315200" y="1674813"/>
            <a:ext cx="1066800" cy="2343150"/>
          </a:xfrm>
          <a:prstGeom prst="rect">
            <a:avLst/>
          </a:prstGeom>
          <a:solidFill>
            <a:srgbClr val="99CC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CC00"/>
            </a:extrusionClr>
          </a:sp3d>
        </p:spPr>
        <p:txBody>
          <a:bodyPr>
            <a:flatTx/>
          </a:bodyPr>
          <a:lstStyle/>
          <a:p>
            <a:pPr algn="ctr" eaLnBrk="1" hangingPunct="1"/>
            <a:r>
              <a:rPr lang="en-US" sz="1200" b="1" u="sng">
                <a:solidFill>
                  <a:srgbClr val="FFFF00"/>
                </a:solidFill>
                <a:latin typeface="Century Gothic" pitchFamily="34" charset="0"/>
              </a:rPr>
              <a:t>CFD</a:t>
            </a:r>
            <a:endParaRPr lang="en-US" sz="1200" u="sng">
              <a:solidFill>
                <a:srgbClr val="FFFF00"/>
              </a:solidFill>
              <a:latin typeface="Century Gothic" pitchFamily="34" charset="0"/>
            </a:endParaRPr>
          </a:p>
          <a:p>
            <a:pPr eaLnBrk="1" hangingPunct="1"/>
            <a:endParaRPr lang="en-US" sz="1200"/>
          </a:p>
          <a:p>
            <a:pPr eaLnBrk="1" hangingPunct="1">
              <a:buClr>
                <a:srgbClr val="FFFFFF"/>
              </a:buClr>
              <a:buFont typeface="Wingdings" pitchFamily="2" charset="2"/>
              <a:buChar char="ü"/>
            </a:pPr>
            <a:r>
              <a:rPr lang="en-US" sz="1200">
                <a:solidFill>
                  <a:srgbClr val="FFFFFF"/>
                </a:solidFill>
              </a:rPr>
              <a:t>FLUENT</a:t>
            </a:r>
          </a:p>
          <a:p>
            <a:pPr eaLnBrk="1" hangingPunct="1">
              <a:buClr>
                <a:srgbClr val="FFFFFF"/>
              </a:buClr>
              <a:buFont typeface="Wingdings" pitchFamily="2" charset="2"/>
              <a:buChar char="ü"/>
            </a:pPr>
            <a:r>
              <a:rPr lang="en-US" sz="1200">
                <a:solidFill>
                  <a:srgbClr val="FFFFFF"/>
                </a:solidFill>
              </a:rPr>
              <a:t>STARCD</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None/>
            </a:pPr>
            <a:endParaRPr lang="en-US" sz="1000" b="1">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PRE/POST </a:t>
            </a:r>
          </a:p>
          <a:p>
            <a:pPr eaLnBrk="1" hangingPunct="1">
              <a:buClr>
                <a:srgbClr val="FFFFFF"/>
              </a:buClr>
              <a:buFont typeface="Wingdings" pitchFamily="2" charset="2"/>
              <a:buChar char="ü"/>
            </a:pPr>
            <a:r>
              <a:rPr lang="en-US" sz="1200">
                <a:solidFill>
                  <a:srgbClr val="FFFFFF"/>
                </a:solidFill>
              </a:rPr>
              <a:t>EnSight</a:t>
            </a:r>
          </a:p>
          <a:p>
            <a:pPr eaLnBrk="1" hangingPunct="1">
              <a:buClr>
                <a:srgbClr val="FFFFFF"/>
              </a:buClr>
              <a:buFont typeface="Wingdings" pitchFamily="2" charset="2"/>
              <a:buChar char="ü"/>
            </a:pPr>
            <a:r>
              <a:rPr lang="en-US" sz="1200">
                <a:solidFill>
                  <a:srgbClr val="FFFFFF"/>
                </a:solidFill>
              </a:rPr>
              <a:t>ANSA </a:t>
            </a:r>
          </a:p>
          <a:p>
            <a:pPr eaLnBrk="1" hangingPunct="1">
              <a:buClr>
                <a:srgbClr val="FFFFFF"/>
              </a:buClr>
              <a:buFont typeface="Wingdings" pitchFamily="2" charset="2"/>
              <a:buChar char="ü"/>
            </a:pPr>
            <a:r>
              <a:rPr lang="en-US" sz="1200">
                <a:solidFill>
                  <a:srgbClr val="FFFFFF"/>
                </a:solidFill>
              </a:rPr>
              <a:t>TecPLOT</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Char char="ü"/>
            </a:pPr>
            <a:endParaRPr lang="en-US" sz="1000">
              <a:solidFill>
                <a:srgbClr val="FFFFFF"/>
              </a:solidFill>
            </a:endParaRPr>
          </a:p>
          <a:p>
            <a:pPr eaLnBrk="1" hangingPunct="1">
              <a:buClr>
                <a:srgbClr val="FFFFFF"/>
              </a:buClr>
              <a:buFont typeface="Wingdings" pitchFamily="2" charset="2"/>
              <a:buChar char="ü"/>
            </a:pPr>
            <a:endParaRPr lang="en-US" sz="1400" b="1"/>
          </a:p>
        </p:txBody>
      </p:sp>
      <p:sp>
        <p:nvSpPr>
          <p:cNvPr id="14341" name="Text Box 8"/>
          <p:cNvSpPr txBox="1">
            <a:spLocks noChangeArrowheads="1"/>
          </p:cNvSpPr>
          <p:nvPr/>
        </p:nvSpPr>
        <p:spPr bwMode="auto">
          <a:xfrm>
            <a:off x="5942013" y="1685925"/>
            <a:ext cx="1181100" cy="3825875"/>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sp3d>
        </p:spPr>
        <p:txBody>
          <a:bodyPr>
            <a:flatTx/>
          </a:bodyPr>
          <a:lstStyle/>
          <a:p>
            <a:pPr algn="ctr" eaLnBrk="1" hangingPunct="1"/>
            <a:r>
              <a:rPr lang="en-US" sz="1200" b="1" u="sng">
                <a:solidFill>
                  <a:srgbClr val="FFFF00"/>
                </a:solidFill>
                <a:latin typeface="Century Gothic" pitchFamily="34" charset="0"/>
              </a:rPr>
              <a:t>FEA</a:t>
            </a:r>
            <a:endParaRPr lang="en-US" sz="1200" u="sng"/>
          </a:p>
          <a:p>
            <a:pPr eaLnBrk="1" hangingPunct="1">
              <a:buClr>
                <a:srgbClr val="FFFFFF"/>
              </a:buClr>
              <a:buFont typeface="Wingdings" pitchFamily="2" charset="2"/>
              <a:buChar char="ü"/>
            </a:pPr>
            <a:r>
              <a:rPr lang="en-US" sz="1200">
                <a:solidFill>
                  <a:srgbClr val="FFFFFF"/>
                </a:solidFill>
              </a:rPr>
              <a:t>NASTRAN</a:t>
            </a:r>
          </a:p>
          <a:p>
            <a:pPr eaLnBrk="1" hangingPunct="1">
              <a:buClr>
                <a:srgbClr val="FFFFFF"/>
              </a:buClr>
              <a:buFont typeface="Wingdings" pitchFamily="2" charset="2"/>
              <a:buChar char="ü"/>
            </a:pPr>
            <a:r>
              <a:rPr lang="en-US" sz="1200">
                <a:solidFill>
                  <a:srgbClr val="FFFFFF"/>
                </a:solidFill>
              </a:rPr>
              <a:t>ANSYS</a:t>
            </a:r>
          </a:p>
          <a:p>
            <a:pPr eaLnBrk="1" hangingPunct="1">
              <a:buClr>
                <a:srgbClr val="FFFFFF"/>
              </a:buClr>
              <a:buFont typeface="Wingdings" pitchFamily="2" charset="2"/>
              <a:buChar char="ü"/>
            </a:pPr>
            <a:r>
              <a:rPr lang="en-US" sz="1200">
                <a:solidFill>
                  <a:srgbClr val="FFFFFF"/>
                </a:solidFill>
              </a:rPr>
              <a:t>MARC</a:t>
            </a:r>
          </a:p>
          <a:p>
            <a:pPr eaLnBrk="1" hangingPunct="1">
              <a:buClr>
                <a:srgbClr val="FFFFFF"/>
              </a:buClr>
              <a:buFont typeface="Wingdings" pitchFamily="2" charset="2"/>
              <a:buChar char="ü"/>
            </a:pPr>
            <a:r>
              <a:rPr lang="en-US" sz="1200">
                <a:solidFill>
                  <a:srgbClr val="FFFFFF"/>
                </a:solidFill>
              </a:rPr>
              <a:t>ABAQUS</a:t>
            </a:r>
          </a:p>
          <a:p>
            <a:pPr eaLnBrk="1" hangingPunct="1">
              <a:buClr>
                <a:srgbClr val="FFFFFF"/>
              </a:buClr>
              <a:buFont typeface="Wingdings" pitchFamily="2" charset="2"/>
              <a:buChar char="ü"/>
            </a:pPr>
            <a:r>
              <a:rPr lang="en-US" sz="1200">
                <a:solidFill>
                  <a:srgbClr val="FFFFFF"/>
                </a:solidFill>
              </a:rPr>
              <a:t>LS DYNA</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PRE/POST</a:t>
            </a:r>
          </a:p>
          <a:p>
            <a:pPr eaLnBrk="1" hangingPunct="1">
              <a:buClr>
                <a:srgbClr val="FFFFFF"/>
              </a:buClr>
              <a:buFont typeface="Wingdings" pitchFamily="2" charset="2"/>
              <a:buNone/>
            </a:pPr>
            <a:r>
              <a:rPr lang="en-US" sz="1200">
                <a:solidFill>
                  <a:srgbClr val="FFFFFF"/>
                </a:solidFill>
              </a:rPr>
              <a:t>HM</a:t>
            </a:r>
          </a:p>
          <a:p>
            <a:pPr eaLnBrk="1" hangingPunct="1">
              <a:buClr>
                <a:srgbClr val="FFFFFF"/>
              </a:buClr>
              <a:buFont typeface="Wingdings" pitchFamily="2" charset="2"/>
              <a:buNone/>
            </a:pPr>
            <a:r>
              <a:rPr lang="en-US" sz="1200">
                <a:solidFill>
                  <a:srgbClr val="FFFFFF"/>
                </a:solidFill>
              </a:rPr>
              <a:t>SOFY</a:t>
            </a:r>
          </a:p>
          <a:p>
            <a:pPr eaLnBrk="1" hangingPunct="1">
              <a:buClr>
                <a:srgbClr val="FFFFFF"/>
              </a:buClr>
              <a:buFont typeface="Wingdings" pitchFamily="2" charset="2"/>
              <a:buNone/>
            </a:pPr>
            <a:r>
              <a:rPr lang="en-US" sz="1200">
                <a:solidFill>
                  <a:srgbClr val="FFFFFF"/>
                </a:solidFill>
              </a:rPr>
              <a:t>Animator</a:t>
            </a:r>
          </a:p>
          <a:p>
            <a:pPr eaLnBrk="1" hangingPunct="1">
              <a:buClr>
                <a:srgbClr val="FFFFFF"/>
              </a:buClr>
              <a:buFont typeface="Wingdings" pitchFamily="2" charset="2"/>
              <a:buNone/>
            </a:pPr>
            <a:r>
              <a:rPr lang="en-US" sz="1200">
                <a:solidFill>
                  <a:srgbClr val="FFFFFF"/>
                </a:solidFill>
              </a:rPr>
              <a:t>ANSA</a:t>
            </a:r>
          </a:p>
          <a:p>
            <a:pPr eaLnBrk="1" hangingPunct="1">
              <a:buClr>
                <a:srgbClr val="FFFFFF"/>
              </a:buClr>
              <a:buFont typeface="Wingdings" pitchFamily="2" charset="2"/>
              <a:buNone/>
            </a:pPr>
            <a:r>
              <a:rPr lang="en-US" sz="1200">
                <a:solidFill>
                  <a:srgbClr val="FFFFFF"/>
                </a:solidFill>
              </a:rPr>
              <a:t>Patran</a:t>
            </a:r>
          </a:p>
          <a:p>
            <a:pPr eaLnBrk="1" hangingPunct="1">
              <a:buClr>
                <a:srgbClr val="FFFFFF"/>
              </a:buClr>
              <a:buFont typeface="Wingdings" pitchFamily="2" charset="2"/>
              <a:buNone/>
            </a:pPr>
            <a:r>
              <a:rPr lang="en-US" sz="1200">
                <a:solidFill>
                  <a:srgbClr val="FFFFFF"/>
                </a:solidFill>
              </a:rPr>
              <a:t> …</a:t>
            </a:r>
          </a:p>
          <a:p>
            <a:pPr eaLnBrk="1" hangingPunct="1">
              <a:buClr>
                <a:srgbClr val="FFFFFF"/>
              </a:buClr>
              <a:buFont typeface="Wingdings" pitchFamily="2" charset="2"/>
              <a:buNone/>
            </a:pPr>
            <a:endParaRPr lang="en-US" sz="1200">
              <a:solidFill>
                <a:srgbClr val="FFFFFF"/>
              </a:solidFill>
            </a:endParaRPr>
          </a:p>
          <a:p>
            <a:pPr eaLnBrk="1" hangingPunct="1"/>
            <a:endParaRPr lang="en-US" sz="1200"/>
          </a:p>
          <a:p>
            <a:pPr eaLnBrk="1" hangingPunct="1"/>
            <a:endParaRPr lang="en-US" sz="1200"/>
          </a:p>
          <a:p>
            <a:pPr eaLnBrk="1" hangingPunct="1"/>
            <a:endParaRPr lang="en-US" sz="1200"/>
          </a:p>
          <a:p>
            <a:pPr eaLnBrk="1" hangingPunct="1"/>
            <a:endParaRPr lang="en-US" sz="1200"/>
          </a:p>
          <a:p>
            <a:pPr eaLnBrk="1" hangingPunct="1"/>
            <a:endParaRPr lang="en-US" sz="1400" b="1"/>
          </a:p>
        </p:txBody>
      </p:sp>
      <p:grpSp>
        <p:nvGrpSpPr>
          <p:cNvPr id="14342" name="Group 12"/>
          <p:cNvGrpSpPr>
            <a:grpSpLocks/>
          </p:cNvGrpSpPr>
          <p:nvPr/>
        </p:nvGrpSpPr>
        <p:grpSpPr bwMode="auto">
          <a:xfrm>
            <a:off x="5803900" y="4589463"/>
            <a:ext cx="2955925" cy="550862"/>
            <a:chOff x="3093" y="2492"/>
            <a:chExt cx="1824" cy="308"/>
          </a:xfrm>
        </p:grpSpPr>
        <p:sp>
          <p:nvSpPr>
            <p:cNvPr id="14343" name="Oval 13"/>
            <p:cNvSpPr>
              <a:spLocks noChangeArrowheads="1"/>
            </p:cNvSpPr>
            <p:nvPr/>
          </p:nvSpPr>
          <p:spPr bwMode="auto">
            <a:xfrm>
              <a:off x="3093" y="2492"/>
              <a:ext cx="1824" cy="308"/>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14344" name="Text Box 14"/>
            <p:cNvSpPr txBox="1">
              <a:spLocks noChangeArrowheads="1"/>
            </p:cNvSpPr>
            <p:nvPr/>
          </p:nvSpPr>
          <p:spPr bwMode="auto">
            <a:xfrm>
              <a:off x="3343" y="2531"/>
              <a:ext cx="1501" cy="205"/>
            </a:xfrm>
            <a:prstGeom prst="rect">
              <a:avLst/>
            </a:prstGeom>
            <a:noFill/>
            <a:ln w="12700">
              <a:noFill/>
              <a:miter lim="800000"/>
              <a:headEnd/>
              <a:tailEnd/>
            </a:ln>
          </p:spPr>
          <p:txBody>
            <a:bodyPr>
              <a:spAutoFit/>
            </a:bodyPr>
            <a:lstStyle/>
            <a:p>
              <a:pPr>
                <a:spcBef>
                  <a:spcPct val="50000"/>
                </a:spcBef>
              </a:pPr>
              <a:r>
                <a:rPr lang="en-US" sz="1800">
                  <a:solidFill>
                    <a:schemeClr val="bg1"/>
                  </a:solidFill>
                </a:rPr>
                <a:t>Analysis / Simulations</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5"/>
          <p:cNvSpPr txBox="1">
            <a:spLocks noChangeArrowheads="1"/>
          </p:cNvSpPr>
          <p:nvPr/>
        </p:nvSpPr>
        <p:spPr bwMode="auto">
          <a:xfrm>
            <a:off x="6273800" y="1546225"/>
            <a:ext cx="1246188" cy="3375025"/>
          </a:xfrm>
          <a:prstGeom prst="rect">
            <a:avLst/>
          </a:prstGeom>
          <a:solidFill>
            <a:srgbClr val="33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66FF"/>
            </a:extrusionClr>
          </a:sp3d>
        </p:spPr>
        <p:txBody>
          <a:bodyPr>
            <a:flatTx/>
          </a:bodyPr>
          <a:lstStyle/>
          <a:p>
            <a:pPr algn="ctr" eaLnBrk="1" hangingPunct="1"/>
            <a:r>
              <a:rPr lang="en-US" sz="1200" b="1" u="sng">
                <a:solidFill>
                  <a:srgbClr val="FFFF00"/>
                </a:solidFill>
                <a:latin typeface="Century Gothic" pitchFamily="34" charset="0"/>
              </a:rPr>
              <a:t>FEA</a:t>
            </a:r>
            <a:endParaRPr lang="en-US" sz="1200" u="sng"/>
          </a:p>
          <a:p>
            <a:pPr eaLnBrk="1" hangingPunct="1">
              <a:buClr>
                <a:srgbClr val="FFFFFF"/>
              </a:buClr>
              <a:buFont typeface="Wingdings" pitchFamily="2" charset="2"/>
              <a:buChar char="ü"/>
            </a:pPr>
            <a:r>
              <a:rPr lang="en-US" sz="1200">
                <a:solidFill>
                  <a:srgbClr val="FFFFFF"/>
                </a:solidFill>
              </a:rPr>
              <a:t>NASTRAN</a:t>
            </a:r>
          </a:p>
          <a:p>
            <a:pPr eaLnBrk="1" hangingPunct="1">
              <a:buClr>
                <a:srgbClr val="FFFFFF"/>
              </a:buClr>
              <a:buFont typeface="Wingdings" pitchFamily="2" charset="2"/>
              <a:buChar char="ü"/>
            </a:pPr>
            <a:r>
              <a:rPr lang="en-US" sz="1200">
                <a:solidFill>
                  <a:srgbClr val="FFFFFF"/>
                </a:solidFill>
              </a:rPr>
              <a:t>ANSYS</a:t>
            </a:r>
          </a:p>
          <a:p>
            <a:pPr eaLnBrk="1" hangingPunct="1">
              <a:buClr>
                <a:srgbClr val="FFFFFF"/>
              </a:buClr>
              <a:buFont typeface="Wingdings" pitchFamily="2" charset="2"/>
              <a:buChar char="ü"/>
            </a:pPr>
            <a:r>
              <a:rPr lang="en-US" sz="1200">
                <a:solidFill>
                  <a:srgbClr val="FFFFFF"/>
                </a:solidFill>
              </a:rPr>
              <a:t>ABAQUS</a:t>
            </a:r>
          </a:p>
          <a:p>
            <a:pPr eaLnBrk="1" hangingPunct="1">
              <a:buClr>
                <a:srgbClr val="FFFFFF"/>
              </a:buClr>
              <a:buFont typeface="Wingdings" pitchFamily="2" charset="2"/>
              <a:buChar char="ü"/>
            </a:pPr>
            <a:r>
              <a:rPr lang="en-US" sz="1200">
                <a:solidFill>
                  <a:srgbClr val="FFFFFF"/>
                </a:solidFill>
              </a:rPr>
              <a:t>LS DYNA</a:t>
            </a:r>
          </a:p>
          <a:p>
            <a:pPr eaLnBrk="1" hangingPunct="1">
              <a:buClr>
                <a:srgbClr val="FFFFFF"/>
              </a:buClr>
              <a:buFont typeface="Wingdings" pitchFamily="2" charset="2"/>
              <a:buChar char="ü"/>
            </a:pPr>
            <a:r>
              <a:rPr lang="en-US" sz="1200">
                <a:solidFill>
                  <a:srgbClr val="FFFFFF"/>
                </a:solidFill>
              </a:rPr>
              <a:t>SDRC</a:t>
            </a:r>
            <a:r>
              <a:rPr lang="en-US" sz="1200" b="1" u="sng">
                <a:solidFill>
                  <a:srgbClr val="FFFFFF"/>
                </a:solidFill>
              </a:rPr>
              <a:t> </a:t>
            </a:r>
          </a:p>
          <a:p>
            <a:pPr eaLnBrk="1" hangingPunct="1">
              <a:buClr>
                <a:srgbClr val="FFFFFF"/>
              </a:buClr>
              <a:buFont typeface="Wingdings" pitchFamily="2" charset="2"/>
              <a:buChar char="ü"/>
            </a:pPr>
            <a:endParaRPr lang="en-US" sz="1200" b="1" u="sng">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 </a:t>
            </a:r>
            <a:endParaRPr lang="en-US" sz="1200">
              <a:solidFill>
                <a:srgbClr val="FFFFFF"/>
              </a:solidFill>
            </a:endParaRPr>
          </a:p>
          <a:p>
            <a:pPr eaLnBrk="1" hangingPunct="1">
              <a:buClr>
                <a:srgbClr val="FFFFFF"/>
              </a:buClr>
              <a:buFont typeface="Wingdings" pitchFamily="2" charset="2"/>
              <a:buNone/>
            </a:pPr>
            <a:r>
              <a:rPr lang="en-US" sz="1200">
                <a:solidFill>
                  <a:srgbClr val="FFFFFF"/>
                </a:solidFill>
              </a:rPr>
              <a:t> </a:t>
            </a:r>
          </a:p>
          <a:p>
            <a:pPr eaLnBrk="1" hangingPunct="1">
              <a:buClr>
                <a:srgbClr val="FFFFFF"/>
              </a:buClr>
              <a:buFont typeface="Wingdings" pitchFamily="2" charset="2"/>
              <a:buNone/>
            </a:pPr>
            <a:endParaRPr lang="en-US" sz="1200">
              <a:solidFill>
                <a:srgbClr val="FFFFFF"/>
              </a:solidFill>
            </a:endParaRPr>
          </a:p>
          <a:p>
            <a:pPr eaLnBrk="1" hangingPunct="1"/>
            <a:endParaRPr lang="en-US" sz="1200"/>
          </a:p>
          <a:p>
            <a:pPr eaLnBrk="1" hangingPunct="1"/>
            <a:endParaRPr lang="en-US" sz="1200"/>
          </a:p>
          <a:p>
            <a:pPr eaLnBrk="1" hangingPunct="1"/>
            <a:endParaRPr lang="en-US" sz="1200"/>
          </a:p>
          <a:p>
            <a:pPr eaLnBrk="1" hangingPunct="1"/>
            <a:endParaRPr lang="en-US" sz="1200"/>
          </a:p>
          <a:p>
            <a:pPr eaLnBrk="1" hangingPunct="1"/>
            <a:endParaRPr lang="en-US" sz="1400" b="1"/>
          </a:p>
        </p:txBody>
      </p:sp>
      <p:sp>
        <p:nvSpPr>
          <p:cNvPr id="15363" name="Text Box 6"/>
          <p:cNvSpPr txBox="1">
            <a:spLocks noChangeArrowheads="1"/>
          </p:cNvSpPr>
          <p:nvPr/>
        </p:nvSpPr>
        <p:spPr bwMode="auto">
          <a:xfrm>
            <a:off x="7753350" y="1558925"/>
            <a:ext cx="1092200" cy="3384550"/>
          </a:xfrm>
          <a:prstGeom prst="rect">
            <a:avLst/>
          </a:prstGeom>
          <a:solidFill>
            <a:srgbClr val="99CC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CC00"/>
            </a:extrusionClr>
          </a:sp3d>
        </p:spPr>
        <p:txBody>
          <a:bodyPr>
            <a:flatTx/>
          </a:bodyPr>
          <a:lstStyle/>
          <a:p>
            <a:pPr algn="ctr" eaLnBrk="1" hangingPunct="1"/>
            <a:r>
              <a:rPr lang="en-US" sz="1200" b="1" u="sng">
                <a:solidFill>
                  <a:srgbClr val="FFFF00"/>
                </a:solidFill>
                <a:latin typeface="Century Gothic" pitchFamily="34" charset="0"/>
              </a:rPr>
              <a:t>CFD</a:t>
            </a:r>
            <a:endParaRPr lang="en-US" sz="1200" u="sng">
              <a:solidFill>
                <a:srgbClr val="FFFF00"/>
              </a:solidFill>
              <a:latin typeface="Century Gothic" pitchFamily="34" charset="0"/>
            </a:endParaRPr>
          </a:p>
          <a:p>
            <a:pPr eaLnBrk="1" hangingPunct="1"/>
            <a:endParaRPr lang="en-US" sz="1200"/>
          </a:p>
          <a:p>
            <a:pPr eaLnBrk="1" hangingPunct="1">
              <a:buClr>
                <a:srgbClr val="FFFFFF"/>
              </a:buClr>
              <a:buFont typeface="Wingdings" pitchFamily="2" charset="2"/>
              <a:buChar char="ü"/>
            </a:pPr>
            <a:r>
              <a:rPr lang="en-US" sz="1200">
                <a:solidFill>
                  <a:srgbClr val="FFFFFF"/>
                </a:solidFill>
              </a:rPr>
              <a:t>FLUENT</a:t>
            </a:r>
          </a:p>
          <a:p>
            <a:pPr eaLnBrk="1" hangingPunct="1">
              <a:buClr>
                <a:srgbClr val="FFFFFF"/>
              </a:buClr>
              <a:buFont typeface="Wingdings" pitchFamily="2" charset="2"/>
              <a:buChar char="ü"/>
            </a:pPr>
            <a:r>
              <a:rPr lang="en-US" sz="1200">
                <a:solidFill>
                  <a:srgbClr val="FFFFFF"/>
                </a:solidFill>
              </a:rPr>
              <a:t>STARCD</a:t>
            </a:r>
          </a:p>
          <a:p>
            <a:pPr eaLnBrk="1" hangingPunct="1">
              <a:buClr>
                <a:srgbClr val="FFFFFF"/>
              </a:buClr>
              <a:buFont typeface="Wingdings" pitchFamily="2" charset="2"/>
              <a:buChar char="ü"/>
            </a:pPr>
            <a:r>
              <a:rPr lang="en-US" sz="1200">
                <a:solidFill>
                  <a:srgbClr val="FFFFFF"/>
                </a:solidFill>
              </a:rPr>
              <a:t>…</a:t>
            </a:r>
          </a:p>
          <a:p>
            <a:pPr eaLnBrk="1" hangingPunct="1">
              <a:buClr>
                <a:srgbClr val="FFFFFF"/>
              </a:buClr>
              <a:buFont typeface="Wingdings" pitchFamily="2" charset="2"/>
              <a:buChar char="ü"/>
            </a:pPr>
            <a:endParaRPr lang="en-US" sz="1200">
              <a:solidFill>
                <a:srgbClr val="FFFFFF"/>
              </a:solidFill>
            </a:endParaRPr>
          </a:p>
          <a:p>
            <a:pPr eaLnBrk="1" hangingPunct="1">
              <a:buClr>
                <a:srgbClr val="FFFFFF"/>
              </a:buClr>
              <a:buFont typeface="Wingdings" pitchFamily="2" charset="2"/>
              <a:buNone/>
            </a:pPr>
            <a:endParaRPr lang="en-US" sz="1000" b="1">
              <a:solidFill>
                <a:srgbClr val="FFFFFF"/>
              </a:solidFill>
            </a:endParaRPr>
          </a:p>
          <a:p>
            <a:pPr eaLnBrk="1" hangingPunct="1">
              <a:buClr>
                <a:srgbClr val="FFFFFF"/>
              </a:buClr>
              <a:buFont typeface="Wingdings" pitchFamily="2" charset="2"/>
              <a:buNone/>
            </a:pPr>
            <a:r>
              <a:rPr lang="en-US" sz="1200" b="1" u="sng">
                <a:solidFill>
                  <a:srgbClr val="FFFF00"/>
                </a:solidFill>
                <a:latin typeface="Century Gothic" pitchFamily="34" charset="0"/>
              </a:rPr>
              <a:t>PRE/POST </a:t>
            </a:r>
          </a:p>
          <a:p>
            <a:pPr eaLnBrk="1" hangingPunct="1">
              <a:buClr>
                <a:srgbClr val="FFFFFF"/>
              </a:buClr>
              <a:buFont typeface="Wingdings" pitchFamily="2" charset="2"/>
              <a:buChar char="ü"/>
            </a:pPr>
            <a:r>
              <a:rPr lang="en-US" sz="1200">
                <a:solidFill>
                  <a:srgbClr val="FFFFFF"/>
                </a:solidFill>
              </a:rPr>
              <a:t>EnSight</a:t>
            </a:r>
            <a:endParaRPr lang="en-US" sz="1400" b="1"/>
          </a:p>
        </p:txBody>
      </p:sp>
      <p:sp>
        <p:nvSpPr>
          <p:cNvPr id="15364" name="Text Box 9"/>
          <p:cNvSpPr txBox="1">
            <a:spLocks noChangeArrowheads="1"/>
          </p:cNvSpPr>
          <p:nvPr/>
        </p:nvSpPr>
        <p:spPr bwMode="auto">
          <a:xfrm>
            <a:off x="5980113" y="5429250"/>
            <a:ext cx="2868612" cy="376238"/>
          </a:xfrm>
          <a:prstGeom prst="rect">
            <a:avLst/>
          </a:prstGeom>
          <a:solidFill>
            <a:srgbClr val="99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66FF"/>
            </a:extrusionClr>
          </a:sp3d>
        </p:spPr>
        <p:txBody>
          <a:bodyPr>
            <a:spAutoFit/>
            <a:flatTx/>
          </a:bodyPr>
          <a:lstStyle/>
          <a:p>
            <a:pPr>
              <a:spcBef>
                <a:spcPct val="50000"/>
              </a:spcBef>
            </a:pPr>
            <a:r>
              <a:rPr lang="en-US" sz="1800">
                <a:solidFill>
                  <a:srgbClr val="FFFF00"/>
                </a:solidFill>
              </a:rPr>
              <a:t>   Mesh + Transient Data</a:t>
            </a:r>
          </a:p>
        </p:txBody>
      </p:sp>
      <p:sp>
        <p:nvSpPr>
          <p:cNvPr id="15365" name="Text Box 10"/>
          <p:cNvSpPr txBox="1">
            <a:spLocks noChangeArrowheads="1"/>
          </p:cNvSpPr>
          <p:nvPr/>
        </p:nvSpPr>
        <p:spPr bwMode="auto">
          <a:xfrm>
            <a:off x="311150" y="6248400"/>
            <a:ext cx="8659813" cy="369888"/>
          </a:xfrm>
          <a:prstGeom prst="rect">
            <a:avLst/>
          </a:prstGeom>
          <a:solidFill>
            <a:srgbClr val="CC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3300"/>
            </a:extrusionClr>
          </a:sp3d>
        </p:spPr>
        <p:txBody>
          <a:bodyPr>
            <a:spAutoFit/>
            <a:flatTx/>
          </a:bodyPr>
          <a:lstStyle/>
          <a:p>
            <a:pPr>
              <a:spcBef>
                <a:spcPct val="50000"/>
              </a:spcBef>
            </a:pPr>
            <a:r>
              <a:rPr lang="en-US" sz="1800"/>
              <a:t> </a:t>
            </a:r>
            <a:r>
              <a:rPr lang="en-US" sz="1800">
                <a:solidFill>
                  <a:schemeClr val="bg1"/>
                </a:solidFill>
              </a:rPr>
              <a:t>	    </a:t>
            </a:r>
            <a:r>
              <a:rPr lang="en-US" sz="1800" b="1">
                <a:solidFill>
                  <a:schemeClr val="bg1"/>
                </a:solidFill>
              </a:rPr>
              <a:t>CAX</a:t>
            </a:r>
            <a:r>
              <a:rPr lang="en-US" sz="1800">
                <a:solidFill>
                  <a:schemeClr val="bg1"/>
                </a:solidFill>
              </a:rPr>
              <a:t> .. Common Light Weight D</a:t>
            </a:r>
            <a:r>
              <a:rPr lang="en-US" sz="1800" b="1">
                <a:solidFill>
                  <a:schemeClr val="bg1"/>
                </a:solidFill>
              </a:rPr>
              <a:t>ata Model/Format  </a:t>
            </a:r>
            <a:endParaRPr lang="en-US" sz="1800">
              <a:solidFill>
                <a:schemeClr val="bg1"/>
              </a:solidFill>
            </a:endParaRPr>
          </a:p>
        </p:txBody>
      </p:sp>
      <p:sp>
        <p:nvSpPr>
          <p:cNvPr id="15366" name="Line 14"/>
          <p:cNvSpPr>
            <a:spLocks noChangeShapeType="1"/>
          </p:cNvSpPr>
          <p:nvPr/>
        </p:nvSpPr>
        <p:spPr bwMode="auto">
          <a:xfrm>
            <a:off x="6853238" y="4897438"/>
            <a:ext cx="1587" cy="400050"/>
          </a:xfrm>
          <a:prstGeom prst="line">
            <a:avLst/>
          </a:prstGeom>
          <a:noFill/>
          <a:ln w="12700">
            <a:solidFill>
              <a:srgbClr val="9966FF"/>
            </a:solidFill>
            <a:round/>
            <a:headEnd/>
            <a:tailEnd type="triangle" w="med" len="med"/>
          </a:ln>
        </p:spPr>
        <p:txBody>
          <a:bodyPr wrap="none" anchor="ctr"/>
          <a:lstStyle/>
          <a:p>
            <a:endParaRPr lang="en-US"/>
          </a:p>
        </p:txBody>
      </p:sp>
      <p:sp>
        <p:nvSpPr>
          <p:cNvPr id="15367" name="Line 15"/>
          <p:cNvSpPr>
            <a:spLocks noChangeShapeType="1"/>
          </p:cNvSpPr>
          <p:nvPr/>
        </p:nvSpPr>
        <p:spPr bwMode="auto">
          <a:xfrm>
            <a:off x="8296275" y="4924425"/>
            <a:ext cx="0" cy="373063"/>
          </a:xfrm>
          <a:prstGeom prst="line">
            <a:avLst/>
          </a:prstGeom>
          <a:noFill/>
          <a:ln w="12700">
            <a:solidFill>
              <a:srgbClr val="9966FF"/>
            </a:solidFill>
            <a:round/>
            <a:headEnd/>
            <a:tailEnd type="triangle" w="med" len="med"/>
          </a:ln>
        </p:spPr>
        <p:txBody>
          <a:bodyPr wrap="none" anchor="ctr"/>
          <a:lstStyle/>
          <a:p>
            <a:endParaRPr lang="en-US"/>
          </a:p>
        </p:txBody>
      </p:sp>
      <p:sp>
        <p:nvSpPr>
          <p:cNvPr id="15368" name="Line 17"/>
          <p:cNvSpPr>
            <a:spLocks noChangeShapeType="1"/>
          </p:cNvSpPr>
          <p:nvPr/>
        </p:nvSpPr>
        <p:spPr bwMode="auto">
          <a:xfrm flipH="1">
            <a:off x="7342188" y="5807075"/>
            <a:ext cx="1587" cy="276225"/>
          </a:xfrm>
          <a:prstGeom prst="line">
            <a:avLst/>
          </a:prstGeom>
          <a:noFill/>
          <a:ln w="57150">
            <a:solidFill>
              <a:srgbClr val="9966FF"/>
            </a:solidFill>
            <a:round/>
            <a:headEnd/>
            <a:tailEnd type="triangle" w="med" len="med"/>
          </a:ln>
        </p:spPr>
        <p:txBody>
          <a:bodyPr wrap="none" anchor="ctr"/>
          <a:lstStyle/>
          <a:p>
            <a:endParaRPr lang="en-US"/>
          </a:p>
        </p:txBody>
      </p:sp>
      <p:sp>
        <p:nvSpPr>
          <p:cNvPr id="15369" name="Rectangle 21"/>
          <p:cNvSpPr>
            <a:spLocks noChangeArrowheads="1"/>
          </p:cNvSpPr>
          <p:nvPr/>
        </p:nvSpPr>
        <p:spPr bwMode="auto">
          <a:xfrm>
            <a:off x="233363" y="1490663"/>
            <a:ext cx="5821362" cy="4191000"/>
          </a:xfrm>
          <a:prstGeom prst="rect">
            <a:avLst/>
          </a:prstGeom>
          <a:noFill/>
          <a:ln w="9525">
            <a:noFill/>
            <a:miter lim="800000"/>
            <a:headEnd/>
            <a:tailEnd/>
          </a:ln>
        </p:spPr>
        <p:txBody>
          <a:bodyPr/>
          <a:lstStyle/>
          <a:p>
            <a:pPr marL="342900" indent="-342900">
              <a:spcBef>
                <a:spcPct val="20000"/>
              </a:spcBef>
              <a:buClr>
                <a:srgbClr val="660066"/>
              </a:buClr>
              <a:buSzPct val="75000"/>
              <a:buFont typeface="Wingdings" pitchFamily="2" charset="2"/>
              <a:buChar char="n"/>
            </a:pPr>
            <a:r>
              <a:rPr lang="en-US" sz="2000" b="1" dirty="0"/>
              <a:t>Provide universal compact CAE format (.CAX)</a:t>
            </a:r>
          </a:p>
          <a:p>
            <a:pPr marL="742950" lvl="1" indent="-285750">
              <a:lnSpc>
                <a:spcPct val="80000"/>
              </a:lnSpc>
              <a:spcBef>
                <a:spcPct val="15000"/>
              </a:spcBef>
              <a:spcAft>
                <a:spcPct val="10000"/>
              </a:spcAft>
              <a:buClr>
                <a:schemeClr val="accent2"/>
              </a:buClr>
              <a:buSzPct val="70000"/>
              <a:buFont typeface="Wingdings" pitchFamily="2" charset="2"/>
              <a:buChar char="¨"/>
            </a:pPr>
            <a:r>
              <a:rPr lang="en-US" sz="1400" dirty="0">
                <a:solidFill>
                  <a:srgbClr val="800080"/>
                </a:solidFill>
              </a:rPr>
              <a:t>Proprietary </a:t>
            </a:r>
            <a:r>
              <a:rPr lang="en-US" sz="1400" dirty="0" err="1">
                <a:solidFill>
                  <a:srgbClr val="800080"/>
                </a:solidFill>
              </a:rPr>
              <a:t>VCollab</a:t>
            </a:r>
            <a:r>
              <a:rPr lang="en-US" sz="1400" dirty="0">
                <a:solidFill>
                  <a:srgbClr val="800080"/>
                </a:solidFill>
              </a:rPr>
              <a:t> format </a:t>
            </a:r>
          </a:p>
          <a:p>
            <a:pPr marL="742950" lvl="1" indent="-285750">
              <a:lnSpc>
                <a:spcPct val="80000"/>
              </a:lnSpc>
              <a:spcBef>
                <a:spcPct val="15000"/>
              </a:spcBef>
              <a:spcAft>
                <a:spcPct val="10000"/>
              </a:spcAft>
              <a:buClr>
                <a:schemeClr val="accent2"/>
              </a:buClr>
              <a:buSzPct val="70000"/>
              <a:buFont typeface="Wingdings" pitchFamily="2" charset="2"/>
              <a:buChar char="¨"/>
            </a:pPr>
            <a:r>
              <a:rPr lang="en-US" sz="1400" dirty="0" smtClean="0">
                <a:solidFill>
                  <a:srgbClr val="800080"/>
                </a:solidFill>
              </a:rPr>
              <a:t>Reduces CAE data </a:t>
            </a:r>
            <a:r>
              <a:rPr lang="en-US" sz="1400" dirty="0" err="1" smtClean="0">
                <a:solidFill>
                  <a:srgbClr val="800080"/>
                </a:solidFill>
              </a:rPr>
              <a:t>upto</a:t>
            </a:r>
            <a:r>
              <a:rPr lang="en-US" sz="1400" dirty="0" smtClean="0">
                <a:solidFill>
                  <a:srgbClr val="800080"/>
                </a:solidFill>
              </a:rPr>
              <a:t> 99% </a:t>
            </a:r>
            <a:endParaRPr lang="en-US" dirty="0">
              <a:solidFill>
                <a:srgbClr val="800080"/>
              </a:solidFill>
            </a:endParaRPr>
          </a:p>
          <a:p>
            <a:pPr marL="342900" indent="-342900">
              <a:lnSpc>
                <a:spcPct val="85000"/>
              </a:lnSpc>
              <a:spcBef>
                <a:spcPct val="20000"/>
              </a:spcBef>
              <a:buClr>
                <a:srgbClr val="660066"/>
              </a:buClr>
              <a:buSzPct val="75000"/>
              <a:buFont typeface="Wingdings" pitchFamily="2" charset="2"/>
              <a:buChar char="n"/>
            </a:pPr>
            <a:r>
              <a:rPr lang="en-US" sz="2000" b="1" dirty="0"/>
              <a:t>Provide automated metadata extraction</a:t>
            </a:r>
          </a:p>
          <a:p>
            <a:pPr marL="342900" indent="-342900">
              <a:spcBef>
                <a:spcPct val="20000"/>
              </a:spcBef>
              <a:buClr>
                <a:srgbClr val="660066"/>
              </a:buClr>
              <a:buSzPct val="75000"/>
              <a:buFont typeface="Wingdings" pitchFamily="2" charset="2"/>
              <a:buChar char="n"/>
            </a:pPr>
            <a:r>
              <a:rPr lang="en-US" sz="2000" b="1" dirty="0"/>
              <a:t>Provide CAE data </a:t>
            </a:r>
            <a:r>
              <a:rPr lang="en-US" sz="2000" b="1" dirty="0" smtClean="0"/>
              <a:t>translation and reduction </a:t>
            </a:r>
            <a:r>
              <a:rPr lang="en-US" sz="2000" b="1" dirty="0"/>
              <a:t>tools (VMOVE) to create CAX files</a:t>
            </a:r>
            <a:endParaRPr lang="en-US" sz="2000" dirty="0"/>
          </a:p>
          <a:p>
            <a:pPr marL="742950" lvl="1" indent="-285750">
              <a:lnSpc>
                <a:spcPct val="80000"/>
              </a:lnSpc>
              <a:spcBef>
                <a:spcPct val="15000"/>
              </a:spcBef>
              <a:spcAft>
                <a:spcPct val="10000"/>
              </a:spcAft>
              <a:buClr>
                <a:schemeClr val="accent2"/>
              </a:buClr>
              <a:buSzPct val="70000"/>
              <a:buFont typeface="Wingdings" pitchFamily="2" charset="2"/>
              <a:buChar char="¨"/>
            </a:pPr>
            <a:r>
              <a:rPr lang="en-US" sz="1400" dirty="0">
                <a:solidFill>
                  <a:srgbClr val="800080"/>
                </a:solidFill>
              </a:rPr>
              <a:t>VMOVE CAE - Supports most of the leading CAE software.</a:t>
            </a:r>
          </a:p>
          <a:p>
            <a:pPr marL="742950" lvl="1" indent="-285750" eaLnBrk="1" hangingPunct="1">
              <a:lnSpc>
                <a:spcPct val="80000"/>
              </a:lnSpc>
              <a:spcBef>
                <a:spcPct val="15000"/>
              </a:spcBef>
              <a:spcAft>
                <a:spcPct val="10000"/>
              </a:spcAft>
              <a:buClr>
                <a:schemeClr val="accent2"/>
              </a:buClr>
              <a:buSzPct val="70000"/>
              <a:buFont typeface="Wingdings" pitchFamily="2" charset="2"/>
              <a:buChar char="¨"/>
            </a:pPr>
            <a:r>
              <a:rPr lang="en-US" sz="1400" dirty="0">
                <a:solidFill>
                  <a:srgbClr val="800080"/>
                </a:solidFill>
              </a:rPr>
              <a:t>VMOVE API –  for non-supported and in-house codes</a:t>
            </a:r>
          </a:p>
          <a:p>
            <a:pPr marL="342900" indent="-342900">
              <a:spcBef>
                <a:spcPct val="20000"/>
              </a:spcBef>
              <a:buClr>
                <a:srgbClr val="660066"/>
              </a:buClr>
              <a:buSzPct val="75000"/>
              <a:buFont typeface="Wingdings" pitchFamily="2" charset="2"/>
              <a:buChar char="n"/>
            </a:pPr>
            <a:r>
              <a:rPr lang="en-US" sz="2000" b="1" dirty="0"/>
              <a:t>Provide Easy to use,</a:t>
            </a:r>
            <a:r>
              <a:rPr lang="en-US" sz="2000" dirty="0"/>
              <a:t> </a:t>
            </a:r>
            <a:r>
              <a:rPr lang="en-US" sz="2000" b="1" dirty="0"/>
              <a:t>professional</a:t>
            </a:r>
            <a:r>
              <a:rPr lang="en-US" sz="2000" dirty="0"/>
              <a:t>, </a:t>
            </a:r>
            <a:r>
              <a:rPr lang="en-US" sz="2000" b="1" dirty="0"/>
              <a:t>light weight</a:t>
            </a:r>
            <a:r>
              <a:rPr lang="en-US" sz="2000" dirty="0"/>
              <a:t> </a:t>
            </a:r>
            <a:r>
              <a:rPr lang="en-US" sz="2000" b="1" dirty="0"/>
              <a:t>CAE Viewers (</a:t>
            </a:r>
            <a:r>
              <a:rPr lang="en-US" sz="2000" b="1" dirty="0" err="1"/>
              <a:t>VCollab</a:t>
            </a:r>
            <a:r>
              <a:rPr lang="en-US" sz="2000" b="1" dirty="0"/>
              <a:t>)</a:t>
            </a:r>
          </a:p>
          <a:p>
            <a:pPr marL="342900" indent="-342900">
              <a:spcBef>
                <a:spcPct val="20000"/>
              </a:spcBef>
              <a:buClr>
                <a:srgbClr val="660066"/>
              </a:buClr>
              <a:buSzPct val="75000"/>
              <a:buFont typeface="Wingdings" pitchFamily="2" charset="2"/>
              <a:buChar char="n"/>
            </a:pPr>
            <a:r>
              <a:rPr lang="en-US" sz="2000" b="1" dirty="0"/>
              <a:t>Provide integration with general tools</a:t>
            </a:r>
          </a:p>
          <a:p>
            <a:pPr marL="342900" indent="-342900">
              <a:lnSpc>
                <a:spcPct val="85000"/>
              </a:lnSpc>
              <a:spcBef>
                <a:spcPct val="20000"/>
              </a:spcBef>
              <a:buClr>
                <a:srgbClr val="660066"/>
              </a:buClr>
              <a:buSzPct val="75000"/>
              <a:buFont typeface="Wingdings" pitchFamily="2" charset="2"/>
              <a:buChar char="n"/>
            </a:pPr>
            <a:r>
              <a:rPr lang="en-US" sz="2000" b="1" dirty="0"/>
              <a:t>Provide automated </a:t>
            </a:r>
            <a:r>
              <a:rPr lang="en-US" sz="2000" b="1" dirty="0" smtClean="0"/>
              <a:t>CAE report </a:t>
            </a:r>
            <a:r>
              <a:rPr lang="en-US" sz="2000" b="1" dirty="0"/>
              <a:t>generation</a:t>
            </a:r>
            <a:endParaRPr lang="en-US" sz="2400" b="1" dirty="0"/>
          </a:p>
          <a:p>
            <a:pPr marL="342900" indent="-342900">
              <a:spcBef>
                <a:spcPct val="20000"/>
              </a:spcBef>
              <a:buClr>
                <a:srgbClr val="660066"/>
              </a:buClr>
              <a:buSzPct val="75000"/>
              <a:buFont typeface="Wingdings" pitchFamily="2" charset="2"/>
              <a:buChar char="n"/>
            </a:pPr>
            <a:endParaRPr lang="en-US" sz="2000" dirty="0"/>
          </a:p>
        </p:txBody>
      </p:sp>
      <p:sp>
        <p:nvSpPr>
          <p:cNvPr id="15370" name="Rectangle 22"/>
          <p:cNvSpPr>
            <a:spLocks noChangeArrowheads="1"/>
          </p:cNvSpPr>
          <p:nvPr/>
        </p:nvSpPr>
        <p:spPr bwMode="auto">
          <a:xfrm>
            <a:off x="198438" y="390525"/>
            <a:ext cx="4665662" cy="538163"/>
          </a:xfrm>
          <a:prstGeom prst="rect">
            <a:avLst/>
          </a:prstGeom>
          <a:noFill/>
          <a:ln w="9525">
            <a:noFill/>
            <a:miter lim="800000"/>
            <a:headEnd/>
            <a:tailEnd/>
          </a:ln>
        </p:spPr>
        <p:txBody>
          <a:bodyPr anchor="ctr"/>
          <a:lstStyle/>
          <a:p>
            <a:r>
              <a:rPr lang="en-US" sz="3200" b="1"/>
              <a:t>VCollab Approach</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3"/>
          <p:cNvSpPr>
            <a:spLocks noGrp="1"/>
          </p:cNvSpPr>
          <p:nvPr>
            <p:ph type="title" idx="4294967295"/>
          </p:nvPr>
        </p:nvSpPr>
        <p:spPr>
          <a:xfrm>
            <a:off x="119063" y="360363"/>
            <a:ext cx="7030767" cy="574675"/>
          </a:xfrm>
        </p:spPr>
        <p:txBody>
          <a:bodyPr/>
          <a:lstStyle/>
          <a:p>
            <a:pPr eaLnBrk="1" hangingPunct="1"/>
            <a:r>
              <a:rPr lang="en-US" sz="3200" b="1" dirty="0" smtClean="0"/>
              <a:t>CAX .. Sample File Size Reductions</a:t>
            </a:r>
            <a:r>
              <a:rPr lang="en-US" sz="2000" b="1" dirty="0" smtClean="0"/>
              <a:t>  </a:t>
            </a:r>
          </a:p>
        </p:txBody>
      </p:sp>
      <p:graphicFrame>
        <p:nvGraphicFramePr>
          <p:cNvPr id="201731" name="Group 3"/>
          <p:cNvGraphicFramePr>
            <a:graphicFrameLocks noGrp="1"/>
          </p:cNvGraphicFramePr>
          <p:nvPr>
            <p:ph idx="4294967295"/>
          </p:nvPr>
        </p:nvGraphicFramePr>
        <p:xfrm>
          <a:off x="325438" y="1482725"/>
          <a:ext cx="8505825" cy="4835526"/>
        </p:xfrm>
        <a:graphic>
          <a:graphicData uri="http://schemas.openxmlformats.org/drawingml/2006/table">
            <a:tbl>
              <a:tblPr lastRow="1"/>
              <a:tblGrid>
                <a:gridCol w="2049462"/>
                <a:gridCol w="2125663"/>
                <a:gridCol w="1292225"/>
                <a:gridCol w="1581150"/>
                <a:gridCol w="1457325"/>
              </a:tblGrid>
              <a:tr h="1503363">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dirty="0" smtClean="0">
                          <a:ln>
                            <a:noFill/>
                          </a:ln>
                          <a:solidFill>
                            <a:schemeClr val="tx1"/>
                          </a:solidFill>
                          <a:effectLst/>
                          <a:latin typeface="Calibri" pitchFamily="34" charset="0"/>
                        </a:rPr>
                        <a:t>CAE Software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CAE Results File Size  </a:t>
                      </a:r>
                    </a:p>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 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CAX File Size (MB)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File size reduction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400" b="1" i="0" u="none" strike="noStrike" cap="none" normalizeH="0" baseline="0" smtClean="0">
                          <a:ln>
                            <a:noFill/>
                          </a:ln>
                          <a:solidFill>
                            <a:schemeClr val="tx1"/>
                          </a:solidFill>
                          <a:effectLst/>
                          <a:latin typeface="Calibri" pitchFamily="34" charset="0"/>
                        </a:rPr>
                        <a:t>Time for translation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ABAQUS </a:t>
                      </a:r>
                      <a:r>
                        <a:rPr kumimoji="0" lang="en-US" sz="2000" b="0" i="0" u="none" strike="noStrike" cap="none" normalizeH="0" baseline="0" dirty="0" smtClean="0">
                          <a:ln>
                            <a:noFill/>
                          </a:ln>
                          <a:solidFill>
                            <a:schemeClr val="tx1"/>
                          </a:solidFill>
                          <a:effectLst/>
                          <a:latin typeface="Calibri" pitchFamily="34" charset="0"/>
                        </a:rPr>
                        <a:t> </a:t>
                      </a:r>
                      <a:endParaRPr kumimoji="0" lang="en-US" sz="2000" b="0" i="0" u="none" strike="noStrike" cap="none" normalizeH="0" baseline="0" dirty="0" smtClean="0">
                        <a:ln>
                          <a:noFill/>
                        </a:ln>
                        <a:solidFill>
                          <a:schemeClr val="tx1"/>
                        </a:solidFill>
                        <a:effectLst/>
                        <a:latin typeface="Calibri"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2930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47.4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3 </a:t>
                      </a:r>
                      <a:r>
                        <a:rPr kumimoji="0" lang="en-US" sz="2000" b="0" i="0" u="none" strike="noStrike" cap="none" normalizeH="0" baseline="0" dirty="0" err="1" smtClean="0">
                          <a:ln>
                            <a:noFill/>
                          </a:ln>
                          <a:solidFill>
                            <a:schemeClr val="tx1"/>
                          </a:solidFill>
                          <a:effectLst/>
                          <a:latin typeface="Calibri" pitchFamily="34" charset="0"/>
                        </a:rPr>
                        <a:t>Mins</a:t>
                      </a:r>
                      <a:endParaRPr kumimoji="0" lang="en-US" sz="2000" b="0" i="0" u="none" strike="noStrike" cap="none" normalizeH="0" baseline="0" dirty="0" smtClean="0">
                        <a:ln>
                          <a:noFill/>
                        </a:ln>
                        <a:solidFill>
                          <a:schemeClr val="tx1"/>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MSC NASTRAN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289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46.4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&lt;1 Min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MSC MARC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243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23.9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&gt;1 Min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ANSYS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14000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 1 Hr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LS DYNA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363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145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&lt;1.5 Min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0713">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FLUENT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347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13.1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smtClean="0">
                          <a:ln>
                            <a:noFill/>
                          </a:ln>
                          <a:solidFill>
                            <a:schemeClr val="tx1"/>
                          </a:solidFill>
                          <a:effectLst/>
                          <a:latin typeface="Calibri" pitchFamily="34" charset="0"/>
                        </a:rPr>
                        <a:t>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rgbClr val="660066"/>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Calibri" pitchFamily="34" charset="0"/>
                        </a:rPr>
                        <a:t>&lt; 1 Min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1679851</TotalTime>
  <Words>1882</Words>
  <Application>Microsoft Office PowerPoint</Application>
  <PresentationFormat>On-screen Show (4:3)</PresentationFormat>
  <Paragraphs>552</Paragraphs>
  <Slides>25</Slides>
  <Notes>22</Notes>
  <HiddenSlides>4</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25</vt:i4>
      </vt:variant>
    </vt:vector>
  </HeadingPairs>
  <TitlesOfParts>
    <vt:vector size="29" baseType="lpstr">
      <vt:lpstr>Pixel</vt:lpstr>
      <vt:lpstr>Clip</vt:lpstr>
      <vt:lpstr>Chart</vt:lpstr>
      <vt:lpstr>Image</vt:lpstr>
      <vt:lpstr>   </vt:lpstr>
      <vt:lpstr>VCollab Overview</vt:lpstr>
      <vt:lpstr>CAE Visualization &amp; Collaboration</vt:lpstr>
      <vt:lpstr>CAE Visualization &amp; Collaboration</vt:lpstr>
      <vt:lpstr>CAE Visualization &amp; Collaboration</vt:lpstr>
      <vt:lpstr>VCollab Solution 1-2-3</vt:lpstr>
      <vt:lpstr>CAE Visualization &amp; Collaboration</vt:lpstr>
      <vt:lpstr>Slide 8</vt:lpstr>
      <vt:lpstr>CAX .. Sample File Size Reductions  </vt:lpstr>
      <vt:lpstr>CAX .. reduce further by filtering    </vt:lpstr>
      <vt:lpstr>VCollab Approach</vt:lpstr>
      <vt:lpstr>VCollab Approach</vt:lpstr>
      <vt:lpstr>VCollab Approach</vt:lpstr>
      <vt:lpstr>VCollab Approach</vt:lpstr>
      <vt:lpstr>VCollab Solution for CAD, FEA and CFD</vt:lpstr>
      <vt:lpstr>VCollab Solution for CAE: Reduce,Visualize,Share CAE Data</vt:lpstr>
      <vt:lpstr>Slide 17</vt:lpstr>
      <vt:lpstr>Slide 18</vt:lpstr>
      <vt:lpstr>Slide 19</vt:lpstr>
      <vt:lpstr>Slide 20</vt:lpstr>
      <vt:lpstr>Integration with Data Management Systems </vt:lpstr>
      <vt:lpstr>VCollab within the Data Management Systems </vt:lpstr>
      <vt:lpstr>Slide 23</vt:lpstr>
      <vt:lpstr>Slide 24</vt:lpstr>
      <vt:lpstr> </vt:lpstr>
    </vt:vector>
  </TitlesOfParts>
  <Company>Engineous Software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Vcollab  for Vcollab Resellers &amp; Distributors</dc:title>
  <dc:creator>Admin</dc:creator>
  <cp:lastModifiedBy>Prasad Mandava</cp:lastModifiedBy>
  <cp:revision>801</cp:revision>
  <cp:lastPrinted>1601-01-01T00:00:00Z</cp:lastPrinted>
  <dcterms:created xsi:type="dcterms:W3CDTF">2004-12-09T06:54:13Z</dcterms:created>
  <dcterms:modified xsi:type="dcterms:W3CDTF">2011-12-12T00:05:41Z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